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12" d="100"/>
          <a:sy n="112" d="100"/>
        </p:scale>
        <p:origin x="706"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72425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12.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21.png"/><Relationship Id="rId4" Type="http://schemas.openxmlformats.org/officeDocument/2006/relationships/image" Target="../media/image20.png"/></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8.png"/><Relationship Id="rId4" Type="http://schemas.openxmlformats.org/officeDocument/2006/relationships/image" Target="../media/image23.png"/></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3.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1182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96E"/>
          </a:solidFill>
          <a:ln/>
        </p:spPr>
        <p:txBody>
          <a:bodyPr/>
          <a:lstStyle/>
          <a:p>
            <a:endParaRPr lang="en-US"/>
          </a:p>
        </p:txBody>
      </p:sp>
      <p:sp>
        <p:nvSpPr>
          <p:cNvPr id="3" name="Shape 1"/>
          <p:cNvSpPr/>
          <p:nvPr/>
        </p:nvSpPr>
        <p:spPr>
          <a:xfrm>
            <a:off x="5943600" y="731520"/>
            <a:ext cx="4114800" cy="4114800"/>
          </a:xfrm>
          <a:prstGeom prst="ellipse">
            <a:avLst/>
          </a:prstGeom>
          <a:solidFill>
            <a:srgbClr val="1A2235">
              <a:alpha val="40000"/>
            </a:srgbClr>
          </a:solidFill>
          <a:ln/>
        </p:spPr>
        <p:txBody>
          <a:bodyPr/>
          <a:lstStyle/>
          <a:p>
            <a:endParaRPr lang="en-US"/>
          </a:p>
        </p:txBody>
      </p:sp>
      <p:sp>
        <p:nvSpPr>
          <p:cNvPr id="4" name="Text 2"/>
          <p:cNvSpPr/>
          <p:nvPr/>
        </p:nvSpPr>
        <p:spPr>
          <a:xfrm>
            <a:off x="731520" y="1097280"/>
            <a:ext cx="5486400" cy="457200"/>
          </a:xfrm>
          <a:prstGeom prst="rect">
            <a:avLst/>
          </a:prstGeom>
          <a:noFill/>
          <a:ln/>
        </p:spPr>
        <p:txBody>
          <a:bodyPr wrap="square" lIns="0" tIns="0" rIns="0" bIns="0" rtlCol="0" anchor="ctr"/>
          <a:lstStyle/>
          <a:p>
            <a:pPr marL="0" indent="0">
              <a:buNone/>
            </a:pPr>
            <a:r>
              <a:rPr lang="en-US" sz="1400" kern="0" spc="800" dirty="0">
                <a:solidFill>
                  <a:srgbClr val="C9A96E"/>
                </a:solidFill>
                <a:latin typeface="Georgia" pitchFamily="34" charset="0"/>
                <a:ea typeface="Georgia" pitchFamily="34" charset="-122"/>
                <a:cs typeface="Georgia" pitchFamily="34" charset="-120"/>
              </a:rPr>
              <a:t>REMPLA</a:t>
            </a:r>
            <a:endParaRPr lang="en-US" sz="1400" dirty="0"/>
          </a:p>
        </p:txBody>
      </p:sp>
      <p:sp>
        <p:nvSpPr>
          <p:cNvPr id="5" name="Text 3"/>
          <p:cNvSpPr/>
          <p:nvPr/>
        </p:nvSpPr>
        <p:spPr>
          <a:xfrm>
            <a:off x="731520" y="1645920"/>
            <a:ext cx="6400800" cy="1097280"/>
          </a:xfrm>
          <a:prstGeom prst="rect">
            <a:avLst/>
          </a:prstGeom>
          <a:noFill/>
          <a:ln/>
        </p:spPr>
        <p:txBody>
          <a:bodyPr wrap="square" lIns="0" tIns="0" rIns="0" bIns="0" rtlCol="0" anchor="ctr"/>
          <a:lstStyle/>
          <a:p>
            <a:pPr marL="0" indent="0">
              <a:buNone/>
            </a:pPr>
            <a:r>
              <a:rPr lang="en-US" sz="4400" dirty="0">
                <a:solidFill>
                  <a:srgbClr val="FFFFFF"/>
                </a:solidFill>
                <a:latin typeface="Georgia" pitchFamily="34" charset="0"/>
                <a:ea typeface="Georgia" pitchFamily="34" charset="-122"/>
                <a:cs typeface="Georgia" pitchFamily="34" charset="-120"/>
              </a:rPr>
              <a:t>Vault Box Process</a:t>
            </a:r>
            <a:endParaRPr lang="en-US" sz="4400" dirty="0"/>
          </a:p>
        </p:txBody>
      </p:sp>
      <p:sp>
        <p:nvSpPr>
          <p:cNvPr id="6" name="Text 4"/>
          <p:cNvSpPr/>
          <p:nvPr/>
        </p:nvSpPr>
        <p:spPr>
          <a:xfrm>
            <a:off x="731520" y="2834640"/>
            <a:ext cx="5486400" cy="457200"/>
          </a:xfrm>
          <a:prstGeom prst="rect">
            <a:avLst/>
          </a:prstGeom>
          <a:noFill/>
          <a:ln/>
        </p:spPr>
        <p:txBody>
          <a:bodyPr wrap="square" lIns="0" tIns="0" rIns="0" bIns="0" rtlCol="0" anchor="ctr"/>
          <a:lstStyle/>
          <a:p>
            <a:pPr marL="0" indent="0">
              <a:buNone/>
            </a:pPr>
            <a:r>
              <a:rPr lang="en-US" sz="1600" dirty="0">
                <a:solidFill>
                  <a:srgbClr val="E8D5B0"/>
                </a:solidFill>
                <a:latin typeface="Calibri" pitchFamily="34" charset="0"/>
                <a:ea typeface="Calibri" pitchFamily="34" charset="-122"/>
                <a:cs typeface="Calibri" pitchFamily="34" charset="-120"/>
              </a:rPr>
              <a:t>Customer Journey &amp; Internal Operations Guide</a:t>
            </a:r>
            <a:endParaRPr lang="en-US" sz="1600" dirty="0"/>
          </a:p>
        </p:txBody>
      </p:sp>
      <p:sp>
        <p:nvSpPr>
          <p:cNvPr id="7" name="Text 5"/>
          <p:cNvSpPr/>
          <p:nvPr/>
        </p:nvSpPr>
        <p:spPr>
          <a:xfrm>
            <a:off x="731520" y="3657600"/>
            <a:ext cx="4572000" cy="365760"/>
          </a:xfrm>
          <a:prstGeom prst="rect">
            <a:avLst/>
          </a:prstGeom>
          <a:noFill/>
          <a:ln/>
        </p:spPr>
        <p:txBody>
          <a:bodyPr wrap="square" lIns="0" tIns="0" rIns="0" bIns="0" rtlCol="0" anchor="ctr"/>
          <a:lstStyle/>
          <a:p>
            <a:pPr marL="0" indent="0">
              <a:buNone/>
            </a:pPr>
            <a:r>
              <a:rPr lang="en-US" sz="1100" dirty="0">
                <a:solidFill>
                  <a:srgbClr val="9A8C78"/>
                </a:solidFill>
                <a:latin typeface="Calibri" pitchFamily="34" charset="0"/>
                <a:ea typeface="Calibri" pitchFamily="34" charset="-122"/>
                <a:cs typeface="Calibri" pitchFamily="34" charset="-120"/>
              </a:rPr>
              <a:t>Internal Team Reference  |  March 2026</a:t>
            </a:r>
            <a:endParaRPr lang="en-US" sz="1100" dirty="0"/>
          </a:p>
        </p:txBody>
      </p:sp>
      <p:pic>
        <p:nvPicPr>
          <p:cNvPr id="8" name="Image 0" descr="preencoded.png"/>
          <p:cNvPicPr>
            <a:picLocks noChangeAspect="1"/>
          </p:cNvPicPr>
          <p:nvPr/>
        </p:nvPicPr>
        <p:blipFill>
          <a:blip r:embed="rId3">
            <a:alphaModFix amt="30000"/>
          </a:blip>
          <a:stretch>
            <a:fillRect/>
          </a:stretch>
        </p:blipFill>
        <p:spPr>
          <a:xfrm>
            <a:off x="6858000" y="1828800"/>
            <a:ext cx="640080" cy="640080"/>
          </a:xfrm>
          <a:prstGeom prst="rect">
            <a:avLst/>
          </a:prstGeom>
        </p:spPr>
      </p:pic>
      <p:pic>
        <p:nvPicPr>
          <p:cNvPr id="9" name="Image 1" descr="preencoded.png"/>
          <p:cNvPicPr>
            <a:picLocks noChangeAspect="1"/>
          </p:cNvPicPr>
          <p:nvPr/>
        </p:nvPicPr>
        <p:blipFill>
          <a:blip r:embed="rId4">
            <a:alphaModFix amt="25000"/>
          </a:blip>
          <a:stretch>
            <a:fillRect/>
          </a:stretch>
        </p:blipFill>
        <p:spPr>
          <a:xfrm>
            <a:off x="7772400" y="1371600"/>
            <a:ext cx="548640" cy="548640"/>
          </a:xfrm>
          <a:prstGeom prst="rect">
            <a:avLst/>
          </a:prstGeom>
        </p:spPr>
      </p:pic>
      <p:pic>
        <p:nvPicPr>
          <p:cNvPr id="10" name="Image 2" descr="preencoded.png"/>
          <p:cNvPicPr>
            <a:picLocks noChangeAspect="1"/>
          </p:cNvPicPr>
          <p:nvPr/>
        </p:nvPicPr>
        <p:blipFill>
          <a:blip r:embed="rId5">
            <a:alphaModFix amt="30000"/>
          </a:blip>
          <a:stretch>
            <a:fillRect/>
          </a:stretch>
        </p:blipFill>
        <p:spPr>
          <a:xfrm>
            <a:off x="7498080" y="2743200"/>
            <a:ext cx="548640" cy="548640"/>
          </a:xfrm>
          <a:prstGeom prst="rect">
            <a:avLst/>
          </a:prstGeom>
        </p:spPr>
      </p:pic>
      <p:pic>
        <p:nvPicPr>
          <p:cNvPr id="11" name="Image 3" descr="preencoded.png"/>
          <p:cNvPicPr>
            <a:picLocks noChangeAspect="1"/>
          </p:cNvPicPr>
          <p:nvPr/>
        </p:nvPicPr>
        <p:blipFill>
          <a:blip r:embed="rId6">
            <a:alphaModFix amt="20000"/>
          </a:blip>
          <a:stretch>
            <a:fillRect/>
          </a:stretch>
        </p:blipFill>
        <p:spPr>
          <a:xfrm>
            <a:off x="6583680" y="2926080"/>
            <a:ext cx="457200" cy="457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96E"/>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000" kern="0" spc="500" dirty="0">
                <a:solidFill>
                  <a:srgbClr val="A07840"/>
                </a:solidFill>
                <a:latin typeface="Calibri" pitchFamily="34" charset="0"/>
                <a:ea typeface="Calibri" pitchFamily="34" charset="-122"/>
                <a:cs typeface="Calibri" pitchFamily="34" charset="-120"/>
              </a:rPr>
              <a:t>INSURANCE</a:t>
            </a:r>
            <a:endParaRPr lang="en-US" sz="1000" dirty="0"/>
          </a:p>
        </p:txBody>
      </p:sp>
      <p:sp>
        <p:nvSpPr>
          <p:cNvPr id="4" name="Text 2"/>
          <p:cNvSpPr/>
          <p:nvPr/>
        </p:nvSpPr>
        <p:spPr>
          <a:xfrm>
            <a:off x="731520" y="685800"/>
            <a:ext cx="7315200" cy="548640"/>
          </a:xfrm>
          <a:prstGeom prst="rect">
            <a:avLst/>
          </a:prstGeom>
          <a:noFill/>
          <a:ln/>
        </p:spPr>
        <p:txBody>
          <a:bodyPr wrap="square" lIns="0" tIns="0" rIns="0" bIns="0" rtlCol="0" anchor="ctr"/>
          <a:lstStyle/>
          <a:p>
            <a:pPr marL="0" indent="0">
              <a:buNone/>
            </a:pPr>
            <a:r>
              <a:rPr lang="en-US" sz="2800" dirty="0">
                <a:solidFill>
                  <a:srgbClr val="2A2015"/>
                </a:solidFill>
                <a:latin typeface="Georgia" pitchFamily="34" charset="0"/>
                <a:ea typeface="Georgia" pitchFamily="34" charset="-122"/>
                <a:cs typeface="Georgia" pitchFamily="34" charset="-120"/>
              </a:rPr>
              <a:t>Item Protection &amp; Insurance</a:t>
            </a:r>
            <a:endParaRPr lang="en-US" sz="2800" dirty="0"/>
          </a:p>
        </p:txBody>
      </p:sp>
      <p:sp>
        <p:nvSpPr>
          <p:cNvPr id="5" name="Text 3"/>
          <p:cNvSpPr/>
          <p:nvPr/>
        </p:nvSpPr>
        <p:spPr>
          <a:xfrm>
            <a:off x="731520" y="1325880"/>
            <a:ext cx="7680960" cy="594360"/>
          </a:xfrm>
          <a:prstGeom prst="rect">
            <a:avLst/>
          </a:prstGeom>
          <a:noFill/>
          <a:ln/>
        </p:spPr>
        <p:txBody>
          <a:bodyPr wrap="square" lIns="0" tIns="0" rIns="0" bIns="0" rtlCol="0" anchor="ctr"/>
          <a:lstStyle/>
          <a:p>
            <a:pPr marL="0" indent="0">
              <a:lnSpc>
                <a:spcPct val="150000"/>
              </a:lnSpc>
              <a:buNone/>
            </a:pPr>
            <a:r>
              <a:rPr lang="en-US" sz="1300" dirty="0">
                <a:solidFill>
                  <a:srgbClr val="5A4E3A"/>
                </a:solidFill>
                <a:latin typeface="Calibri" pitchFamily="34" charset="0"/>
                <a:ea typeface="Calibri" pitchFamily="34" charset="-122"/>
                <a:cs typeface="Calibri" pitchFamily="34" charset="-120"/>
              </a:rPr>
              <a:t>All vault box contents are insured while in Rempla’s custody. Customers declare the value of their items at checkout, which determines coverage and may affect pricing.</a:t>
            </a:r>
            <a:endParaRPr lang="en-US" sz="1300" dirty="0"/>
          </a:p>
        </p:txBody>
      </p:sp>
      <p:sp>
        <p:nvSpPr>
          <p:cNvPr id="6" name="Shape 4"/>
          <p:cNvSpPr/>
          <p:nvPr/>
        </p:nvSpPr>
        <p:spPr>
          <a:xfrm>
            <a:off x="731520" y="2103120"/>
            <a:ext cx="3657600" cy="1234440"/>
          </a:xfrm>
          <a:prstGeom prst="rect">
            <a:avLst/>
          </a:prstGeom>
          <a:solidFill>
            <a:srgbClr val="F7F3EC"/>
          </a:solidFill>
          <a:ln/>
          <a:effectLst>
            <a:outerShdw blurRad="76200" dist="25400" dir="8100000" algn="bl" rotWithShape="0">
              <a:srgbClr val="000000">
                <a:alpha val="10000"/>
              </a:srgbClr>
            </a:outerShdw>
          </a:effectLst>
        </p:spPr>
        <p:txBody>
          <a:bodyPr/>
          <a:lstStyle/>
          <a:p>
            <a:endParaRPr lang="en-US"/>
          </a:p>
        </p:txBody>
      </p:sp>
      <p:sp>
        <p:nvSpPr>
          <p:cNvPr id="7" name="Shape 5"/>
          <p:cNvSpPr/>
          <p:nvPr/>
        </p:nvSpPr>
        <p:spPr>
          <a:xfrm>
            <a:off x="731520" y="2103120"/>
            <a:ext cx="3657600" cy="45720"/>
          </a:xfrm>
          <a:prstGeom prst="rect">
            <a:avLst/>
          </a:prstGeom>
          <a:solidFill>
            <a:srgbClr val="C9A96E"/>
          </a:solidFill>
          <a:ln/>
        </p:spPr>
        <p:txBody>
          <a:bodyPr/>
          <a:lstStyle/>
          <a:p>
            <a:endParaRPr lang="en-US"/>
          </a:p>
        </p:txBody>
      </p:sp>
      <p:pic>
        <p:nvPicPr>
          <p:cNvPr id="8" name="Image 0" descr="preencoded.png"/>
          <p:cNvPicPr>
            <a:picLocks noChangeAspect="1"/>
          </p:cNvPicPr>
          <p:nvPr/>
        </p:nvPicPr>
        <p:blipFill>
          <a:blip r:embed="rId3"/>
          <a:stretch>
            <a:fillRect/>
          </a:stretch>
        </p:blipFill>
        <p:spPr>
          <a:xfrm>
            <a:off x="1005840" y="2331720"/>
            <a:ext cx="320040" cy="320040"/>
          </a:xfrm>
          <a:prstGeom prst="rect">
            <a:avLst/>
          </a:prstGeom>
        </p:spPr>
      </p:pic>
      <p:sp>
        <p:nvSpPr>
          <p:cNvPr id="9" name="Text 6"/>
          <p:cNvSpPr/>
          <p:nvPr/>
        </p:nvSpPr>
        <p:spPr>
          <a:xfrm>
            <a:off x="1463040" y="2331720"/>
            <a:ext cx="2560320" cy="320040"/>
          </a:xfrm>
          <a:prstGeom prst="rect">
            <a:avLst/>
          </a:prstGeom>
          <a:noFill/>
          <a:ln/>
        </p:spPr>
        <p:txBody>
          <a:bodyPr wrap="square" lIns="0" tIns="0" rIns="0" bIns="0" rtlCol="0" anchor="ctr"/>
          <a:lstStyle/>
          <a:p>
            <a:pPr marL="0" indent="0">
              <a:buNone/>
            </a:pPr>
            <a:r>
              <a:rPr lang="en-US" sz="1300" b="1" dirty="0">
                <a:solidFill>
                  <a:srgbClr val="2A2015"/>
                </a:solidFill>
                <a:latin typeface="Calibri" pitchFamily="34" charset="0"/>
                <a:ea typeface="Calibri" pitchFamily="34" charset="-122"/>
                <a:cs typeface="Calibri" pitchFamily="34" charset="-120"/>
              </a:rPr>
              <a:t>Bailee’s Customer Insurance</a:t>
            </a:r>
            <a:endParaRPr lang="en-US" sz="1300" dirty="0"/>
          </a:p>
        </p:txBody>
      </p:sp>
      <p:sp>
        <p:nvSpPr>
          <p:cNvPr id="10" name="Text 7"/>
          <p:cNvSpPr/>
          <p:nvPr/>
        </p:nvSpPr>
        <p:spPr>
          <a:xfrm>
            <a:off x="1005840" y="2743200"/>
            <a:ext cx="3108960" cy="502920"/>
          </a:xfrm>
          <a:prstGeom prst="rect">
            <a:avLst/>
          </a:prstGeom>
          <a:noFill/>
          <a:ln/>
        </p:spPr>
        <p:txBody>
          <a:bodyPr wrap="square" lIns="0" tIns="0" rIns="0" bIns="0" rtlCol="0" anchor="ctr"/>
          <a:lstStyle/>
          <a:p>
            <a:pPr marL="0" indent="0">
              <a:lnSpc>
                <a:spcPct val="130000"/>
              </a:lnSpc>
              <a:buNone/>
            </a:pPr>
            <a:r>
              <a:rPr lang="en-US" sz="1100" dirty="0">
                <a:solidFill>
                  <a:srgbClr val="5A4E3A"/>
                </a:solidFill>
                <a:latin typeface="Calibri" pitchFamily="34" charset="0"/>
                <a:ea typeface="Calibri" pitchFamily="34" charset="-122"/>
                <a:cs typeface="Calibri" pitchFamily="34" charset="-120"/>
              </a:rPr>
              <a:t>Rempla carries bailee’s insurance — a specialized policy covering customer property in our care, custody, and control. Standard GL does not cover bailment.</a:t>
            </a:r>
            <a:endParaRPr lang="en-US" sz="1100" dirty="0"/>
          </a:p>
        </p:txBody>
      </p:sp>
      <p:sp>
        <p:nvSpPr>
          <p:cNvPr id="11" name="Shape 8"/>
          <p:cNvSpPr/>
          <p:nvPr/>
        </p:nvSpPr>
        <p:spPr>
          <a:xfrm>
            <a:off x="731520" y="3566160"/>
            <a:ext cx="3657600" cy="1234440"/>
          </a:xfrm>
          <a:prstGeom prst="rect">
            <a:avLst/>
          </a:prstGeom>
          <a:solidFill>
            <a:srgbClr val="F7F3EC"/>
          </a:solidFill>
          <a:ln/>
          <a:effectLst>
            <a:outerShdw blurRad="76200" dist="25400" dir="8100000" algn="bl" rotWithShape="0">
              <a:srgbClr val="000000">
                <a:alpha val="10000"/>
              </a:srgbClr>
            </a:outerShdw>
          </a:effectLst>
        </p:spPr>
        <p:txBody>
          <a:bodyPr/>
          <a:lstStyle/>
          <a:p>
            <a:endParaRPr lang="en-US"/>
          </a:p>
        </p:txBody>
      </p:sp>
      <p:sp>
        <p:nvSpPr>
          <p:cNvPr id="12" name="Shape 9"/>
          <p:cNvSpPr/>
          <p:nvPr/>
        </p:nvSpPr>
        <p:spPr>
          <a:xfrm>
            <a:off x="731520" y="3566160"/>
            <a:ext cx="3657600" cy="45720"/>
          </a:xfrm>
          <a:prstGeom prst="rect">
            <a:avLst/>
          </a:prstGeom>
          <a:solidFill>
            <a:srgbClr val="C9A96E"/>
          </a:solidFill>
          <a:ln/>
        </p:spPr>
        <p:txBody>
          <a:bodyPr/>
          <a:lstStyle/>
          <a:p>
            <a:endParaRPr lang="en-US"/>
          </a:p>
        </p:txBody>
      </p:sp>
      <p:pic>
        <p:nvPicPr>
          <p:cNvPr id="13" name="Image 1" descr="preencoded.png"/>
          <p:cNvPicPr>
            <a:picLocks noChangeAspect="1"/>
          </p:cNvPicPr>
          <p:nvPr/>
        </p:nvPicPr>
        <p:blipFill>
          <a:blip r:embed="rId4"/>
          <a:stretch>
            <a:fillRect/>
          </a:stretch>
        </p:blipFill>
        <p:spPr>
          <a:xfrm>
            <a:off x="1005840" y="3794760"/>
            <a:ext cx="320040" cy="320040"/>
          </a:xfrm>
          <a:prstGeom prst="rect">
            <a:avLst/>
          </a:prstGeom>
        </p:spPr>
      </p:pic>
      <p:sp>
        <p:nvSpPr>
          <p:cNvPr id="14" name="Text 10"/>
          <p:cNvSpPr/>
          <p:nvPr/>
        </p:nvSpPr>
        <p:spPr>
          <a:xfrm>
            <a:off x="1463040" y="3794760"/>
            <a:ext cx="2560320" cy="320040"/>
          </a:xfrm>
          <a:prstGeom prst="rect">
            <a:avLst/>
          </a:prstGeom>
          <a:noFill/>
          <a:ln/>
        </p:spPr>
        <p:txBody>
          <a:bodyPr wrap="square" lIns="0" tIns="0" rIns="0" bIns="0" rtlCol="0" anchor="ctr"/>
          <a:lstStyle/>
          <a:p>
            <a:pPr marL="0" indent="0">
              <a:buNone/>
            </a:pPr>
            <a:r>
              <a:rPr lang="en-US" sz="1300" b="1" dirty="0">
                <a:solidFill>
                  <a:srgbClr val="2A2015"/>
                </a:solidFill>
                <a:latin typeface="Calibri" pitchFamily="34" charset="0"/>
                <a:ea typeface="Calibri" pitchFamily="34" charset="-122"/>
                <a:cs typeface="Calibri" pitchFamily="34" charset="-120"/>
              </a:rPr>
              <a:t>Coverage During Transit</a:t>
            </a:r>
            <a:endParaRPr lang="en-US" sz="1300" dirty="0"/>
          </a:p>
        </p:txBody>
      </p:sp>
      <p:sp>
        <p:nvSpPr>
          <p:cNvPr id="15" name="Text 11"/>
          <p:cNvSpPr/>
          <p:nvPr/>
        </p:nvSpPr>
        <p:spPr>
          <a:xfrm>
            <a:off x="1005840" y="4206240"/>
            <a:ext cx="3108960" cy="502920"/>
          </a:xfrm>
          <a:prstGeom prst="rect">
            <a:avLst/>
          </a:prstGeom>
          <a:noFill/>
          <a:ln/>
        </p:spPr>
        <p:txBody>
          <a:bodyPr wrap="square" lIns="0" tIns="0" rIns="0" bIns="0" rtlCol="0" anchor="ctr"/>
          <a:lstStyle/>
          <a:p>
            <a:pPr marL="0" indent="0">
              <a:lnSpc>
                <a:spcPct val="130000"/>
              </a:lnSpc>
              <a:buNone/>
            </a:pPr>
            <a:r>
              <a:rPr lang="en-US" sz="1100" dirty="0">
                <a:solidFill>
                  <a:srgbClr val="5A4E3A"/>
                </a:solidFill>
                <a:latin typeface="Calibri" pitchFamily="34" charset="0"/>
                <a:ea typeface="Calibri" pitchFamily="34" charset="-122"/>
                <a:cs typeface="Calibri" pitchFamily="34" charset="-120"/>
              </a:rPr>
              <a:t>Items are covered during all transit legs — shipment to customer, return to vault, and final delivery to beneficiary — not just during vault storage.</a:t>
            </a:r>
            <a:endParaRPr lang="en-US" sz="1100" dirty="0"/>
          </a:p>
        </p:txBody>
      </p:sp>
      <p:sp>
        <p:nvSpPr>
          <p:cNvPr id="16" name="Shape 12"/>
          <p:cNvSpPr/>
          <p:nvPr/>
        </p:nvSpPr>
        <p:spPr>
          <a:xfrm>
            <a:off x="4754880" y="2103120"/>
            <a:ext cx="3840480" cy="2697480"/>
          </a:xfrm>
          <a:prstGeom prst="rect">
            <a:avLst/>
          </a:prstGeom>
          <a:solidFill>
            <a:srgbClr val="111827"/>
          </a:solidFill>
          <a:ln/>
          <a:effectLst>
            <a:outerShdw blurRad="76200" dist="25400" dir="8100000" algn="bl" rotWithShape="0">
              <a:srgbClr val="000000">
                <a:alpha val="10000"/>
              </a:srgbClr>
            </a:outerShdw>
          </a:effectLst>
        </p:spPr>
        <p:txBody>
          <a:bodyPr/>
          <a:lstStyle/>
          <a:p>
            <a:endParaRPr lang="en-US"/>
          </a:p>
        </p:txBody>
      </p:sp>
      <p:sp>
        <p:nvSpPr>
          <p:cNvPr id="17" name="Shape 13"/>
          <p:cNvSpPr/>
          <p:nvPr/>
        </p:nvSpPr>
        <p:spPr>
          <a:xfrm>
            <a:off x="4754880" y="2103120"/>
            <a:ext cx="3840480" cy="45720"/>
          </a:xfrm>
          <a:prstGeom prst="rect">
            <a:avLst/>
          </a:prstGeom>
          <a:solidFill>
            <a:srgbClr val="C9A96E"/>
          </a:solidFill>
          <a:ln/>
        </p:spPr>
        <p:txBody>
          <a:bodyPr/>
          <a:lstStyle/>
          <a:p>
            <a:endParaRPr lang="en-US"/>
          </a:p>
        </p:txBody>
      </p:sp>
      <p:sp>
        <p:nvSpPr>
          <p:cNvPr id="18" name="Text 14"/>
          <p:cNvSpPr/>
          <p:nvPr/>
        </p:nvSpPr>
        <p:spPr>
          <a:xfrm>
            <a:off x="5029200" y="2331720"/>
            <a:ext cx="3291840" cy="274320"/>
          </a:xfrm>
          <a:prstGeom prst="rect">
            <a:avLst/>
          </a:prstGeom>
          <a:noFill/>
          <a:ln/>
        </p:spPr>
        <p:txBody>
          <a:bodyPr wrap="square" lIns="0" tIns="0" rIns="0" bIns="0" rtlCol="0" anchor="ctr"/>
          <a:lstStyle/>
          <a:p>
            <a:pPr marL="0" indent="0">
              <a:buNone/>
            </a:pPr>
            <a:r>
              <a:rPr lang="en-US" sz="1000" kern="0" spc="400" dirty="0">
                <a:solidFill>
                  <a:srgbClr val="C9A96E"/>
                </a:solidFill>
                <a:latin typeface="Calibri" pitchFamily="34" charset="0"/>
                <a:ea typeface="Calibri" pitchFamily="34" charset="-122"/>
                <a:cs typeface="Calibri" pitchFamily="34" charset="-120"/>
              </a:rPr>
              <a:t>CUSTOMER CHECKOUT</a:t>
            </a:r>
            <a:endParaRPr lang="en-US" sz="1000" dirty="0"/>
          </a:p>
        </p:txBody>
      </p:sp>
      <p:sp>
        <p:nvSpPr>
          <p:cNvPr id="19" name="Text 15"/>
          <p:cNvSpPr/>
          <p:nvPr/>
        </p:nvSpPr>
        <p:spPr>
          <a:xfrm>
            <a:off x="5029200" y="2697480"/>
            <a:ext cx="3291840" cy="274320"/>
          </a:xfrm>
          <a:prstGeom prst="rect">
            <a:avLst/>
          </a:prstGeom>
          <a:noFill/>
          <a:ln/>
        </p:spPr>
        <p:txBody>
          <a:bodyPr wrap="square" lIns="0" tIns="0" rIns="0" bIns="0" rtlCol="0" anchor="ctr"/>
          <a:lstStyle/>
          <a:p>
            <a:pPr marL="0" indent="0">
              <a:buNone/>
            </a:pPr>
            <a:r>
              <a:rPr lang="en-US" sz="1100" dirty="0">
                <a:solidFill>
                  <a:srgbClr val="E8D5B0"/>
                </a:solidFill>
                <a:latin typeface="Calibri" pitchFamily="34" charset="0"/>
                <a:ea typeface="Calibri" pitchFamily="34" charset="-122"/>
                <a:cs typeface="Calibri" pitchFamily="34" charset="-120"/>
              </a:rPr>
              <a:t>✦  Declares value of items at checkout</a:t>
            </a:r>
            <a:endParaRPr lang="en-US" sz="1100" dirty="0"/>
          </a:p>
        </p:txBody>
      </p:sp>
      <p:sp>
        <p:nvSpPr>
          <p:cNvPr id="20" name="Text 16"/>
          <p:cNvSpPr/>
          <p:nvPr/>
        </p:nvSpPr>
        <p:spPr>
          <a:xfrm>
            <a:off x="5029200" y="2971800"/>
            <a:ext cx="3291840" cy="274320"/>
          </a:xfrm>
          <a:prstGeom prst="rect">
            <a:avLst/>
          </a:prstGeom>
          <a:noFill/>
          <a:ln/>
        </p:spPr>
        <p:txBody>
          <a:bodyPr wrap="square" lIns="0" tIns="0" rIns="0" bIns="0" rtlCol="0" anchor="ctr"/>
          <a:lstStyle/>
          <a:p>
            <a:pPr marL="0" indent="0">
              <a:buNone/>
            </a:pPr>
            <a:r>
              <a:rPr lang="en-US" sz="1100" dirty="0">
                <a:solidFill>
                  <a:srgbClr val="E8D5B0"/>
                </a:solidFill>
                <a:latin typeface="Calibri" pitchFamily="34" charset="0"/>
                <a:ea typeface="Calibri" pitchFamily="34" charset="-122"/>
                <a:cs typeface="Calibri" pitchFamily="34" charset="-120"/>
              </a:rPr>
              <a:t>✦  Declared value sets coverage ceiling</a:t>
            </a:r>
            <a:endParaRPr lang="en-US" sz="1100" dirty="0"/>
          </a:p>
        </p:txBody>
      </p:sp>
      <p:sp>
        <p:nvSpPr>
          <p:cNvPr id="21" name="Text 17"/>
          <p:cNvSpPr/>
          <p:nvPr/>
        </p:nvSpPr>
        <p:spPr>
          <a:xfrm>
            <a:off x="5029200" y="3246120"/>
            <a:ext cx="3291840" cy="274320"/>
          </a:xfrm>
          <a:prstGeom prst="rect">
            <a:avLst/>
          </a:prstGeom>
          <a:noFill/>
          <a:ln/>
        </p:spPr>
        <p:txBody>
          <a:bodyPr wrap="square" lIns="0" tIns="0" rIns="0" bIns="0" rtlCol="0" anchor="ctr"/>
          <a:lstStyle/>
          <a:p>
            <a:pPr marL="0" indent="0">
              <a:buNone/>
            </a:pPr>
            <a:r>
              <a:rPr lang="en-US" sz="1100" dirty="0">
                <a:solidFill>
                  <a:srgbClr val="E8D5B0"/>
                </a:solidFill>
                <a:latin typeface="Calibri" pitchFamily="34" charset="0"/>
                <a:ea typeface="Calibri" pitchFamily="34" charset="-122"/>
                <a:cs typeface="Calibri" pitchFamily="34" charset="-120"/>
              </a:rPr>
              <a:t>✦  Higher values may affect box pricing</a:t>
            </a:r>
            <a:endParaRPr lang="en-US" sz="1100" dirty="0"/>
          </a:p>
        </p:txBody>
      </p:sp>
      <p:sp>
        <p:nvSpPr>
          <p:cNvPr id="22" name="Text 18"/>
          <p:cNvSpPr/>
          <p:nvPr/>
        </p:nvSpPr>
        <p:spPr>
          <a:xfrm>
            <a:off x="5029200" y="3520440"/>
            <a:ext cx="3291840" cy="274320"/>
          </a:xfrm>
          <a:prstGeom prst="rect">
            <a:avLst/>
          </a:prstGeom>
          <a:noFill/>
          <a:ln/>
        </p:spPr>
        <p:txBody>
          <a:bodyPr wrap="square" lIns="0" tIns="0" rIns="0" bIns="0" rtlCol="0" anchor="ctr"/>
          <a:lstStyle/>
          <a:p>
            <a:pPr marL="0" indent="0">
              <a:buNone/>
            </a:pPr>
            <a:r>
              <a:rPr lang="en-US" sz="1100" dirty="0">
                <a:solidFill>
                  <a:srgbClr val="E8D5B0"/>
                </a:solidFill>
                <a:latin typeface="Calibri" pitchFamily="34" charset="0"/>
                <a:ea typeface="Calibri" pitchFamily="34" charset="-122"/>
                <a:cs typeface="Calibri" pitchFamily="34" charset="-120"/>
              </a:rPr>
              <a:t>✦  Appraisals recommended for items over $5K</a:t>
            </a:r>
            <a:endParaRPr lang="en-US" sz="1100" dirty="0"/>
          </a:p>
        </p:txBody>
      </p:sp>
      <p:sp>
        <p:nvSpPr>
          <p:cNvPr id="23" name="Text 19"/>
          <p:cNvSpPr/>
          <p:nvPr/>
        </p:nvSpPr>
        <p:spPr>
          <a:xfrm>
            <a:off x="5029200" y="3794760"/>
            <a:ext cx="3291840" cy="274320"/>
          </a:xfrm>
          <a:prstGeom prst="rect">
            <a:avLst/>
          </a:prstGeom>
          <a:noFill/>
          <a:ln/>
        </p:spPr>
        <p:txBody>
          <a:bodyPr wrap="square" lIns="0" tIns="0" rIns="0" bIns="0" rtlCol="0" anchor="ctr"/>
          <a:lstStyle/>
          <a:p>
            <a:pPr marL="0" indent="0">
              <a:buNone/>
            </a:pPr>
            <a:r>
              <a:rPr lang="en-US" sz="1100" dirty="0">
                <a:solidFill>
                  <a:srgbClr val="E8D5B0"/>
                </a:solidFill>
                <a:latin typeface="Calibri" pitchFamily="34" charset="0"/>
                <a:ea typeface="Calibri" pitchFamily="34" charset="-122"/>
                <a:cs typeface="Calibri" pitchFamily="34" charset="-120"/>
              </a:rPr>
              <a:t>✦  Agrees to Terms of Service &amp; bailment</a:t>
            </a:r>
            <a:endParaRPr lang="en-US" sz="1100" dirty="0"/>
          </a:p>
        </p:txBody>
      </p:sp>
      <p:sp>
        <p:nvSpPr>
          <p:cNvPr id="24" name="Text 20"/>
          <p:cNvSpPr/>
          <p:nvPr/>
        </p:nvSpPr>
        <p:spPr>
          <a:xfrm>
            <a:off x="5029200" y="4069080"/>
            <a:ext cx="3291840" cy="274320"/>
          </a:xfrm>
          <a:prstGeom prst="rect">
            <a:avLst/>
          </a:prstGeom>
          <a:noFill/>
          <a:ln/>
        </p:spPr>
        <p:txBody>
          <a:bodyPr wrap="square" lIns="0" tIns="0" rIns="0" bIns="0" rtlCol="0" anchor="ctr"/>
          <a:lstStyle/>
          <a:p>
            <a:pPr marL="0" indent="0">
              <a:buNone/>
            </a:pPr>
            <a:r>
              <a:rPr lang="en-US" sz="1100" dirty="0">
                <a:solidFill>
                  <a:srgbClr val="E8D5B0"/>
                </a:solidFill>
                <a:latin typeface="Calibri" pitchFamily="34" charset="0"/>
                <a:ea typeface="Calibri" pitchFamily="34" charset="-122"/>
                <a:cs typeface="Calibri" pitchFamily="34" charset="-120"/>
              </a:rPr>
              <a:t>✦  Prohibited items clearly defined</a:t>
            </a:r>
            <a:endParaRPr lang="en-US" sz="1100" dirty="0"/>
          </a:p>
        </p:txBody>
      </p:sp>
      <p:sp>
        <p:nvSpPr>
          <p:cNvPr id="25" name="Text 21"/>
          <p:cNvSpPr/>
          <p:nvPr/>
        </p:nvSpPr>
        <p:spPr>
          <a:xfrm>
            <a:off x="5029200" y="4343400"/>
            <a:ext cx="3291840" cy="274320"/>
          </a:xfrm>
          <a:prstGeom prst="rect">
            <a:avLst/>
          </a:prstGeom>
          <a:noFill/>
          <a:ln/>
        </p:spPr>
        <p:txBody>
          <a:bodyPr wrap="square" lIns="0" tIns="0" rIns="0" bIns="0" rtlCol="0" anchor="ctr"/>
          <a:lstStyle/>
          <a:p>
            <a:pPr marL="0" indent="0">
              <a:buNone/>
            </a:pPr>
            <a:r>
              <a:rPr lang="en-US" sz="1100" dirty="0">
                <a:solidFill>
                  <a:srgbClr val="E8D5B0"/>
                </a:solidFill>
                <a:latin typeface="Calibri" pitchFamily="34" charset="0"/>
                <a:ea typeface="Calibri" pitchFamily="34" charset="-122"/>
                <a:cs typeface="Calibri" pitchFamily="34" charset="-120"/>
              </a:rPr>
              <a:t>✦  Claims process tied to seal integrity</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3EC"/>
        </a:solidFill>
        <a:effectLst/>
      </p:bgPr>
    </p:bg>
    <p:spTree>
      <p:nvGrpSpPr>
        <p:cNvPr id="1" name=""/>
        <p:cNvGrpSpPr/>
        <p:nvPr/>
      </p:nvGrpSpPr>
      <p:grpSpPr>
        <a:xfrm>
          <a:off x="0" y="0"/>
          <a:ext cx="0" cy="0"/>
          <a:chOff x="0" y="0"/>
          <a:chExt cx="0" cy="0"/>
        </a:xfrm>
      </p:grpSpPr>
      <p:sp>
        <p:nvSpPr>
          <p:cNvPr id="2" name="Shape 0"/>
          <p:cNvSpPr/>
          <p:nvPr/>
        </p:nvSpPr>
        <p:spPr>
          <a:xfrm>
            <a:off x="0" y="0"/>
            <a:ext cx="54864" cy="5143500"/>
          </a:xfrm>
          <a:prstGeom prst="rect">
            <a:avLst/>
          </a:prstGeom>
          <a:solidFill>
            <a:srgbClr val="C9A96E"/>
          </a:solidFill>
          <a:ln/>
        </p:spPr>
        <p:txBody>
          <a:bodyPr/>
          <a:lstStyle/>
          <a:p>
            <a:endParaRPr lang="en-US"/>
          </a:p>
        </p:txBody>
      </p:sp>
      <p:sp>
        <p:nvSpPr>
          <p:cNvPr id="3" name="Shape 1"/>
          <p:cNvSpPr/>
          <p:nvPr/>
        </p:nvSpPr>
        <p:spPr>
          <a:xfrm>
            <a:off x="731520" y="365760"/>
            <a:ext cx="1005840" cy="274320"/>
          </a:xfrm>
          <a:prstGeom prst="rect">
            <a:avLst/>
          </a:prstGeom>
          <a:solidFill>
            <a:srgbClr val="C9A96E"/>
          </a:solidFill>
          <a:ln/>
        </p:spPr>
        <p:txBody>
          <a:bodyPr/>
          <a:lstStyle/>
          <a:p>
            <a:endParaRPr lang="en-US"/>
          </a:p>
        </p:txBody>
      </p:sp>
      <p:sp>
        <p:nvSpPr>
          <p:cNvPr id="4" name="Text 2"/>
          <p:cNvSpPr/>
          <p:nvPr/>
        </p:nvSpPr>
        <p:spPr>
          <a:xfrm>
            <a:off x="731520" y="365760"/>
            <a:ext cx="1005840" cy="274320"/>
          </a:xfrm>
          <a:prstGeom prst="rect">
            <a:avLst/>
          </a:prstGeom>
          <a:noFill/>
          <a:ln/>
        </p:spPr>
        <p:txBody>
          <a:bodyPr wrap="square" lIns="0" tIns="0" rIns="0" bIns="0" rtlCol="0" anchor="ctr"/>
          <a:lstStyle/>
          <a:p>
            <a:pPr marL="0" indent="0" algn="ctr">
              <a:buNone/>
            </a:pPr>
            <a:r>
              <a:rPr lang="en-US" sz="1000" b="1" kern="0" spc="300" dirty="0">
                <a:solidFill>
                  <a:srgbClr val="111827"/>
                </a:solidFill>
                <a:latin typeface="Calibri" pitchFamily="34" charset="0"/>
                <a:ea typeface="Calibri" pitchFamily="34" charset="-122"/>
                <a:cs typeface="Calibri" pitchFamily="34" charset="-120"/>
              </a:rPr>
              <a:t>STEP 6</a:t>
            </a:r>
            <a:endParaRPr lang="en-US" sz="1000" dirty="0"/>
          </a:p>
        </p:txBody>
      </p:sp>
      <p:sp>
        <p:nvSpPr>
          <p:cNvPr id="5" name="Text 3"/>
          <p:cNvSpPr/>
          <p:nvPr/>
        </p:nvSpPr>
        <p:spPr>
          <a:xfrm>
            <a:off x="731520" y="777240"/>
            <a:ext cx="7315200" cy="548640"/>
          </a:xfrm>
          <a:prstGeom prst="rect">
            <a:avLst/>
          </a:prstGeom>
          <a:noFill/>
          <a:ln/>
        </p:spPr>
        <p:txBody>
          <a:bodyPr wrap="square" lIns="0" tIns="0" rIns="0" bIns="0" rtlCol="0" anchor="ctr"/>
          <a:lstStyle/>
          <a:p>
            <a:pPr marL="0" indent="0">
              <a:buNone/>
            </a:pPr>
            <a:r>
              <a:rPr lang="en-US" sz="2800" dirty="0">
                <a:solidFill>
                  <a:srgbClr val="2A2015"/>
                </a:solidFill>
                <a:latin typeface="Georgia" pitchFamily="34" charset="0"/>
                <a:ea typeface="Georgia" pitchFamily="34" charset="-122"/>
                <a:cs typeface="Georgia" pitchFamily="34" charset="-120"/>
              </a:rPr>
              <a:t>Faithfully Delivered</a:t>
            </a:r>
            <a:endParaRPr lang="en-US" sz="2800" dirty="0"/>
          </a:p>
        </p:txBody>
      </p:sp>
      <p:sp>
        <p:nvSpPr>
          <p:cNvPr id="6" name="Text 4"/>
          <p:cNvSpPr/>
          <p:nvPr/>
        </p:nvSpPr>
        <p:spPr>
          <a:xfrm>
            <a:off x="731520" y="1417320"/>
            <a:ext cx="7680960" cy="731520"/>
          </a:xfrm>
          <a:prstGeom prst="rect">
            <a:avLst/>
          </a:prstGeom>
          <a:noFill/>
          <a:ln/>
        </p:spPr>
        <p:txBody>
          <a:bodyPr wrap="square" lIns="0" tIns="0" rIns="0" bIns="0" rtlCol="0" anchor="ctr"/>
          <a:lstStyle/>
          <a:p>
            <a:pPr marL="0" indent="0">
              <a:lnSpc>
                <a:spcPct val="150000"/>
              </a:lnSpc>
              <a:buNone/>
            </a:pPr>
            <a:r>
              <a:rPr lang="en-US" sz="1300" dirty="0">
                <a:solidFill>
                  <a:srgbClr val="5A4E3A"/>
                </a:solidFill>
                <a:latin typeface="Calibri" pitchFamily="34" charset="0"/>
                <a:ea typeface="Calibri" pitchFamily="34" charset="-122"/>
                <a:cs typeface="Calibri" pitchFamily="34" charset="-120"/>
              </a:rPr>
              <a:t>When the time comes, the customer's designated Plan Protector notifies Rempla, triggering the execution phase. Rempla then coordinates delivery of each vault box to its intended recipient exactly as planned.</a:t>
            </a:r>
            <a:endParaRPr lang="en-US" sz="1300" dirty="0"/>
          </a:p>
        </p:txBody>
      </p:sp>
      <p:sp>
        <p:nvSpPr>
          <p:cNvPr id="7" name="Shape 5"/>
          <p:cNvSpPr/>
          <p:nvPr/>
        </p:nvSpPr>
        <p:spPr>
          <a:xfrm>
            <a:off x="731520" y="2377440"/>
            <a:ext cx="2560320" cy="219456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8" name="Shape 6"/>
          <p:cNvSpPr/>
          <p:nvPr/>
        </p:nvSpPr>
        <p:spPr>
          <a:xfrm>
            <a:off x="731520" y="2377440"/>
            <a:ext cx="2560320" cy="45720"/>
          </a:xfrm>
          <a:prstGeom prst="rect">
            <a:avLst/>
          </a:prstGeom>
          <a:solidFill>
            <a:srgbClr val="C9A96E"/>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1691640" y="2606040"/>
            <a:ext cx="457200" cy="457200"/>
          </a:xfrm>
          <a:prstGeom prst="rect">
            <a:avLst/>
          </a:prstGeom>
        </p:spPr>
      </p:pic>
      <p:sp>
        <p:nvSpPr>
          <p:cNvPr id="10" name="Text 7"/>
          <p:cNvSpPr/>
          <p:nvPr/>
        </p:nvSpPr>
        <p:spPr>
          <a:xfrm>
            <a:off x="914400" y="3200400"/>
            <a:ext cx="2194560" cy="320040"/>
          </a:xfrm>
          <a:prstGeom prst="rect">
            <a:avLst/>
          </a:prstGeom>
          <a:noFill/>
          <a:ln/>
        </p:spPr>
        <p:txBody>
          <a:bodyPr wrap="square" lIns="0" tIns="0" rIns="0" bIns="0" rtlCol="0" anchor="ctr"/>
          <a:lstStyle/>
          <a:p>
            <a:pPr marL="0" indent="0" algn="ctr">
              <a:buNone/>
            </a:pPr>
            <a:r>
              <a:rPr lang="en-US" sz="1300" b="1" dirty="0">
                <a:solidFill>
                  <a:srgbClr val="2A2015"/>
                </a:solidFill>
                <a:latin typeface="Calibri" pitchFamily="34" charset="0"/>
                <a:ea typeface="Calibri" pitchFamily="34" charset="-122"/>
                <a:cs typeface="Calibri" pitchFamily="34" charset="-120"/>
              </a:rPr>
              <a:t>Plan Protector Notifies</a:t>
            </a:r>
            <a:endParaRPr lang="en-US" sz="1300" dirty="0"/>
          </a:p>
        </p:txBody>
      </p:sp>
      <p:sp>
        <p:nvSpPr>
          <p:cNvPr id="11" name="Text 8"/>
          <p:cNvSpPr/>
          <p:nvPr/>
        </p:nvSpPr>
        <p:spPr>
          <a:xfrm>
            <a:off x="914400" y="3566160"/>
            <a:ext cx="2194560" cy="731520"/>
          </a:xfrm>
          <a:prstGeom prst="rect">
            <a:avLst/>
          </a:prstGeom>
          <a:noFill/>
          <a:ln/>
        </p:spPr>
        <p:txBody>
          <a:bodyPr wrap="square" lIns="0" tIns="0" rIns="0" bIns="0" rtlCol="0" anchor="ctr"/>
          <a:lstStyle/>
          <a:p>
            <a:pPr marL="0" indent="0" algn="ctr">
              <a:lnSpc>
                <a:spcPct val="140000"/>
              </a:lnSpc>
              <a:buNone/>
            </a:pPr>
            <a:r>
              <a:rPr lang="en-US" sz="1100" dirty="0">
                <a:solidFill>
                  <a:srgbClr val="5A4E3A"/>
                </a:solidFill>
                <a:latin typeface="Calibri" pitchFamily="34" charset="0"/>
                <a:ea typeface="Calibri" pitchFamily="34" charset="-122"/>
                <a:cs typeface="Calibri" pitchFamily="34" charset="-120"/>
              </a:rPr>
              <a:t>A trusted individual logs in and triggers the execution phase for the plan via death certificate</a:t>
            </a:r>
            <a:endParaRPr lang="en-US" sz="1100" dirty="0"/>
          </a:p>
        </p:txBody>
      </p:sp>
      <p:sp>
        <p:nvSpPr>
          <p:cNvPr id="12" name="Shape 9"/>
          <p:cNvSpPr/>
          <p:nvPr/>
        </p:nvSpPr>
        <p:spPr>
          <a:xfrm>
            <a:off x="3566160" y="2377440"/>
            <a:ext cx="2560320" cy="219456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13" name="Shape 10"/>
          <p:cNvSpPr/>
          <p:nvPr/>
        </p:nvSpPr>
        <p:spPr>
          <a:xfrm>
            <a:off x="3566160" y="2377440"/>
            <a:ext cx="2560320" cy="45720"/>
          </a:xfrm>
          <a:prstGeom prst="rect">
            <a:avLst/>
          </a:prstGeom>
          <a:solidFill>
            <a:srgbClr val="C9A96E"/>
          </a:solidFill>
          <a:ln/>
        </p:spPr>
        <p:txBody>
          <a:bodyPr/>
          <a:lstStyle/>
          <a:p>
            <a:endParaRPr lang="en-US"/>
          </a:p>
        </p:txBody>
      </p:sp>
      <p:pic>
        <p:nvPicPr>
          <p:cNvPr id="14" name="Image 1" descr="preencoded.png"/>
          <p:cNvPicPr>
            <a:picLocks noChangeAspect="1"/>
          </p:cNvPicPr>
          <p:nvPr/>
        </p:nvPicPr>
        <p:blipFill>
          <a:blip r:embed="rId4"/>
          <a:stretch>
            <a:fillRect/>
          </a:stretch>
        </p:blipFill>
        <p:spPr>
          <a:xfrm>
            <a:off x="4526280" y="2606040"/>
            <a:ext cx="457200" cy="457200"/>
          </a:xfrm>
          <a:prstGeom prst="rect">
            <a:avLst/>
          </a:prstGeom>
        </p:spPr>
      </p:pic>
      <p:sp>
        <p:nvSpPr>
          <p:cNvPr id="15" name="Text 11"/>
          <p:cNvSpPr/>
          <p:nvPr/>
        </p:nvSpPr>
        <p:spPr>
          <a:xfrm>
            <a:off x="3749040" y="3200400"/>
            <a:ext cx="2194560" cy="320040"/>
          </a:xfrm>
          <a:prstGeom prst="rect">
            <a:avLst/>
          </a:prstGeom>
          <a:noFill/>
          <a:ln/>
        </p:spPr>
        <p:txBody>
          <a:bodyPr wrap="square" lIns="0" tIns="0" rIns="0" bIns="0" rtlCol="0" anchor="ctr"/>
          <a:lstStyle/>
          <a:p>
            <a:pPr marL="0" indent="0" algn="ctr">
              <a:buNone/>
            </a:pPr>
            <a:r>
              <a:rPr lang="en-US" sz="1300" b="1" dirty="0">
                <a:solidFill>
                  <a:srgbClr val="2A2015"/>
                </a:solidFill>
                <a:latin typeface="Calibri" pitchFamily="34" charset="0"/>
                <a:ea typeface="Calibri" pitchFamily="34" charset="-122"/>
                <a:cs typeface="Calibri" pitchFamily="34" charset="-120"/>
              </a:rPr>
              <a:t>Rempla Prepares Delivery</a:t>
            </a:r>
            <a:endParaRPr lang="en-US" sz="1300" dirty="0"/>
          </a:p>
        </p:txBody>
      </p:sp>
      <p:sp>
        <p:nvSpPr>
          <p:cNvPr id="16" name="Text 12"/>
          <p:cNvSpPr/>
          <p:nvPr/>
        </p:nvSpPr>
        <p:spPr>
          <a:xfrm>
            <a:off x="3749040" y="3566160"/>
            <a:ext cx="2194560" cy="731520"/>
          </a:xfrm>
          <a:prstGeom prst="rect">
            <a:avLst/>
          </a:prstGeom>
          <a:noFill/>
          <a:ln/>
        </p:spPr>
        <p:txBody>
          <a:bodyPr wrap="square" lIns="0" tIns="0" rIns="0" bIns="0" rtlCol="0" anchor="ctr"/>
          <a:lstStyle/>
          <a:p>
            <a:pPr marL="0" indent="0" algn="ctr">
              <a:lnSpc>
                <a:spcPct val="140000"/>
              </a:lnSpc>
              <a:buNone/>
            </a:pPr>
            <a:r>
              <a:rPr lang="en-US" sz="1100" dirty="0">
                <a:solidFill>
                  <a:srgbClr val="5A4E3A"/>
                </a:solidFill>
                <a:latin typeface="Calibri" pitchFamily="34" charset="0"/>
                <a:ea typeface="Calibri" pitchFamily="34" charset="-122"/>
                <a:cs typeface="Calibri" pitchFamily="34" charset="-120"/>
              </a:rPr>
              <a:t>Each vault box is retrieved from storage and prepared for white-glove shipment</a:t>
            </a:r>
            <a:endParaRPr lang="en-US" sz="1100" dirty="0"/>
          </a:p>
        </p:txBody>
      </p:sp>
      <p:sp>
        <p:nvSpPr>
          <p:cNvPr id="17" name="Shape 13"/>
          <p:cNvSpPr/>
          <p:nvPr/>
        </p:nvSpPr>
        <p:spPr>
          <a:xfrm>
            <a:off x="6400800" y="2377440"/>
            <a:ext cx="2560320" cy="219456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18" name="Shape 14"/>
          <p:cNvSpPr/>
          <p:nvPr/>
        </p:nvSpPr>
        <p:spPr>
          <a:xfrm>
            <a:off x="6400800" y="2377440"/>
            <a:ext cx="2560320" cy="45720"/>
          </a:xfrm>
          <a:prstGeom prst="rect">
            <a:avLst/>
          </a:prstGeom>
          <a:solidFill>
            <a:srgbClr val="C9A96E"/>
          </a:solidFill>
          <a:ln/>
        </p:spPr>
        <p:txBody>
          <a:bodyPr/>
          <a:lstStyle/>
          <a:p>
            <a:endParaRPr lang="en-US"/>
          </a:p>
        </p:txBody>
      </p:sp>
      <p:pic>
        <p:nvPicPr>
          <p:cNvPr id="19" name="Image 2" descr="preencoded.png"/>
          <p:cNvPicPr>
            <a:picLocks noChangeAspect="1"/>
          </p:cNvPicPr>
          <p:nvPr/>
        </p:nvPicPr>
        <p:blipFill>
          <a:blip r:embed="rId5"/>
          <a:stretch>
            <a:fillRect/>
          </a:stretch>
        </p:blipFill>
        <p:spPr>
          <a:xfrm>
            <a:off x="7360920" y="2606040"/>
            <a:ext cx="457200" cy="457200"/>
          </a:xfrm>
          <a:prstGeom prst="rect">
            <a:avLst/>
          </a:prstGeom>
        </p:spPr>
      </p:pic>
      <p:sp>
        <p:nvSpPr>
          <p:cNvPr id="20" name="Text 15"/>
          <p:cNvSpPr/>
          <p:nvPr/>
        </p:nvSpPr>
        <p:spPr>
          <a:xfrm>
            <a:off x="6583680" y="3200400"/>
            <a:ext cx="2194560" cy="320040"/>
          </a:xfrm>
          <a:prstGeom prst="rect">
            <a:avLst/>
          </a:prstGeom>
          <a:noFill/>
          <a:ln/>
        </p:spPr>
        <p:txBody>
          <a:bodyPr wrap="square" lIns="0" tIns="0" rIns="0" bIns="0" rtlCol="0" anchor="ctr"/>
          <a:lstStyle/>
          <a:p>
            <a:pPr marL="0" indent="0" algn="ctr">
              <a:buNone/>
            </a:pPr>
            <a:r>
              <a:rPr lang="en-US" sz="1300" b="1" dirty="0">
                <a:solidFill>
                  <a:srgbClr val="2A2015"/>
                </a:solidFill>
                <a:latin typeface="Calibri" pitchFamily="34" charset="0"/>
                <a:ea typeface="Calibri" pitchFamily="34" charset="-122"/>
                <a:cs typeface="Calibri" pitchFamily="34" charset="-120"/>
              </a:rPr>
              <a:t>Recipient Receives Box</a:t>
            </a:r>
            <a:endParaRPr lang="en-US" sz="1300" dirty="0"/>
          </a:p>
        </p:txBody>
      </p:sp>
      <p:sp>
        <p:nvSpPr>
          <p:cNvPr id="21" name="Text 16"/>
          <p:cNvSpPr/>
          <p:nvPr/>
        </p:nvSpPr>
        <p:spPr>
          <a:xfrm>
            <a:off x="6583680" y="3566160"/>
            <a:ext cx="2194560" cy="731520"/>
          </a:xfrm>
          <a:prstGeom prst="rect">
            <a:avLst/>
          </a:prstGeom>
          <a:noFill/>
          <a:ln/>
        </p:spPr>
        <p:txBody>
          <a:bodyPr wrap="square" lIns="0" tIns="0" rIns="0" bIns="0" rtlCol="0" anchor="ctr"/>
          <a:lstStyle/>
          <a:p>
            <a:pPr marL="0" indent="0" algn="ctr">
              <a:lnSpc>
                <a:spcPct val="140000"/>
              </a:lnSpc>
              <a:buNone/>
            </a:pPr>
            <a:r>
              <a:rPr lang="en-US" sz="1100" dirty="0">
                <a:solidFill>
                  <a:srgbClr val="5A4E3A"/>
                </a:solidFill>
                <a:latin typeface="Calibri" pitchFamily="34" charset="0"/>
                <a:ea typeface="Calibri" pitchFamily="34" charset="-122"/>
                <a:cs typeface="Calibri" pitchFamily="34" charset="-120"/>
              </a:rPr>
              <a:t>Delivered per the customer's instructions — on a birthday, milestone, or specific date</a:t>
            </a:r>
            <a:endParaRPr lang="en-US" sz="1100" dirty="0"/>
          </a:p>
        </p:txBody>
      </p:sp>
      <p:sp>
        <p:nvSpPr>
          <p:cNvPr id="22" name="Text 17"/>
          <p:cNvSpPr/>
          <p:nvPr/>
        </p:nvSpPr>
        <p:spPr>
          <a:xfrm>
            <a:off x="731520" y="4709160"/>
            <a:ext cx="7315200" cy="274320"/>
          </a:xfrm>
          <a:prstGeom prst="rect">
            <a:avLst/>
          </a:prstGeom>
          <a:noFill/>
          <a:ln/>
        </p:spPr>
        <p:txBody>
          <a:bodyPr wrap="square" lIns="0" tIns="0" rIns="0" bIns="0" rtlCol="0" anchor="ctr"/>
          <a:lstStyle/>
          <a:p>
            <a:pPr marL="0" indent="0">
              <a:buNone/>
            </a:pPr>
            <a:r>
              <a:rPr lang="en-US" sz="1100" i="1" dirty="0">
                <a:solidFill>
                  <a:srgbClr val="9A8C78"/>
                </a:solidFill>
                <a:latin typeface="Calibri" pitchFamily="34" charset="0"/>
                <a:ea typeface="Calibri" pitchFamily="34" charset="-122"/>
                <a:cs typeface="Calibri" pitchFamily="34" charset="-120"/>
              </a:rPr>
              <a:t>Delivery triggers: birthdays, milestone ages, anniversaries, specific dates, or upon the customer's passing.</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96E"/>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000" kern="0" spc="500" dirty="0">
                <a:solidFill>
                  <a:srgbClr val="A07840"/>
                </a:solidFill>
                <a:latin typeface="Calibri" pitchFamily="34" charset="0"/>
                <a:ea typeface="Calibri" pitchFamily="34" charset="-122"/>
                <a:cs typeface="Calibri" pitchFamily="34" charset="-120"/>
              </a:rPr>
              <a:t>POLICY</a:t>
            </a:r>
            <a:endParaRPr lang="en-US" sz="1000" dirty="0"/>
          </a:p>
        </p:txBody>
      </p:sp>
      <p:sp>
        <p:nvSpPr>
          <p:cNvPr id="4" name="Text 2"/>
          <p:cNvSpPr/>
          <p:nvPr/>
        </p:nvSpPr>
        <p:spPr>
          <a:xfrm>
            <a:off x="731520" y="685800"/>
            <a:ext cx="7315200" cy="548640"/>
          </a:xfrm>
          <a:prstGeom prst="rect">
            <a:avLst/>
          </a:prstGeom>
          <a:noFill/>
          <a:ln/>
        </p:spPr>
        <p:txBody>
          <a:bodyPr wrap="square" lIns="0" tIns="0" rIns="0" bIns="0" rtlCol="0" anchor="ctr"/>
          <a:lstStyle/>
          <a:p>
            <a:pPr marL="0" indent="0">
              <a:buNone/>
            </a:pPr>
            <a:r>
              <a:rPr lang="en-US" sz="2800" dirty="0">
                <a:solidFill>
                  <a:srgbClr val="2A2015"/>
                </a:solidFill>
                <a:latin typeface="Georgia" pitchFamily="34" charset="0"/>
                <a:ea typeface="Georgia" pitchFamily="34" charset="-122"/>
                <a:cs typeface="Georgia" pitchFamily="34" charset="-120"/>
              </a:rPr>
              <a:t>Prohibited Items</a:t>
            </a:r>
            <a:endParaRPr lang="en-US" sz="2800" dirty="0"/>
          </a:p>
        </p:txBody>
      </p:sp>
      <p:sp>
        <p:nvSpPr>
          <p:cNvPr id="5" name="Text 3"/>
          <p:cNvSpPr/>
          <p:nvPr/>
        </p:nvSpPr>
        <p:spPr>
          <a:xfrm>
            <a:off x="731520" y="1280160"/>
            <a:ext cx="7680960" cy="640080"/>
          </a:xfrm>
          <a:prstGeom prst="rect">
            <a:avLst/>
          </a:prstGeom>
          <a:noFill/>
          <a:ln/>
        </p:spPr>
        <p:txBody>
          <a:bodyPr wrap="square" lIns="0" tIns="0" rIns="0" bIns="0" rtlCol="0" anchor="ctr"/>
          <a:lstStyle/>
          <a:p>
            <a:pPr marL="0" indent="0">
              <a:lnSpc>
                <a:spcPct val="150000"/>
              </a:lnSpc>
              <a:buNone/>
            </a:pPr>
            <a:r>
              <a:rPr lang="en-US" sz="1300" dirty="0">
                <a:solidFill>
                  <a:srgbClr val="5A4E3A"/>
                </a:solidFill>
                <a:latin typeface="Calibri" pitchFamily="34" charset="0"/>
                <a:ea typeface="Calibri" pitchFamily="34" charset="-122"/>
                <a:cs typeface="Calibri" pitchFamily="34" charset="-120"/>
              </a:rPr>
              <a:t>Certain items cannot be placed in a vault box. These exclusions protect item integrity, keep insurance costs manageable, and ensure compliance. This list is incorporated into the Terms of Service and bailment agreement.</a:t>
            </a:r>
            <a:endParaRPr lang="en-US" sz="1300" dirty="0"/>
          </a:p>
        </p:txBody>
      </p:sp>
      <p:sp>
        <p:nvSpPr>
          <p:cNvPr id="6" name="Shape 4"/>
          <p:cNvSpPr/>
          <p:nvPr/>
        </p:nvSpPr>
        <p:spPr>
          <a:xfrm>
            <a:off x="731520" y="2103120"/>
            <a:ext cx="3657600" cy="548640"/>
          </a:xfrm>
          <a:prstGeom prst="rect">
            <a:avLst/>
          </a:prstGeom>
          <a:solidFill>
            <a:srgbClr val="F7F3EC"/>
          </a:solidFill>
          <a:ln/>
        </p:spPr>
        <p:txBody>
          <a:bodyPr/>
          <a:lstStyle/>
          <a:p>
            <a:endParaRPr lang="en-US"/>
          </a:p>
        </p:txBody>
      </p:sp>
      <p:sp>
        <p:nvSpPr>
          <p:cNvPr id="7" name="Shape 5"/>
          <p:cNvSpPr/>
          <p:nvPr/>
        </p:nvSpPr>
        <p:spPr>
          <a:xfrm>
            <a:off x="731520" y="2103120"/>
            <a:ext cx="54864" cy="548640"/>
          </a:xfrm>
          <a:prstGeom prst="rect">
            <a:avLst/>
          </a:prstGeom>
          <a:solidFill>
            <a:srgbClr val="C53030"/>
          </a:solidFill>
          <a:ln/>
        </p:spPr>
        <p:txBody>
          <a:bodyPr/>
          <a:lstStyle/>
          <a:p>
            <a:endParaRPr lang="en-US"/>
          </a:p>
        </p:txBody>
      </p:sp>
      <p:sp>
        <p:nvSpPr>
          <p:cNvPr id="8" name="Text 6"/>
          <p:cNvSpPr/>
          <p:nvPr/>
        </p:nvSpPr>
        <p:spPr>
          <a:xfrm>
            <a:off x="960120" y="2121408"/>
            <a:ext cx="3200400" cy="274320"/>
          </a:xfrm>
          <a:prstGeom prst="rect">
            <a:avLst/>
          </a:prstGeom>
          <a:noFill/>
          <a:ln/>
        </p:spPr>
        <p:txBody>
          <a:bodyPr wrap="square" lIns="0" tIns="0" rIns="0" bIns="0" rtlCol="0" anchor="ctr"/>
          <a:lstStyle/>
          <a:p>
            <a:pPr marL="0" indent="0">
              <a:buNone/>
            </a:pPr>
            <a:r>
              <a:rPr lang="en-US" sz="1200" b="1" dirty="0">
                <a:solidFill>
                  <a:srgbClr val="2A2015"/>
                </a:solidFill>
                <a:latin typeface="Calibri" pitchFamily="34" charset="0"/>
                <a:ea typeface="Calibri" pitchFamily="34" charset="-122"/>
                <a:cs typeface="Calibri" pitchFamily="34" charset="-120"/>
              </a:rPr>
              <a:t>Cash &amp; Negotiable Instruments</a:t>
            </a:r>
            <a:endParaRPr lang="en-US" sz="1200" dirty="0"/>
          </a:p>
        </p:txBody>
      </p:sp>
      <p:sp>
        <p:nvSpPr>
          <p:cNvPr id="9" name="Text 7"/>
          <p:cNvSpPr/>
          <p:nvPr/>
        </p:nvSpPr>
        <p:spPr>
          <a:xfrm>
            <a:off x="960120" y="2377440"/>
            <a:ext cx="3200400" cy="228600"/>
          </a:xfrm>
          <a:prstGeom prst="rect">
            <a:avLst/>
          </a:prstGeom>
          <a:noFill/>
          <a:ln/>
        </p:spPr>
        <p:txBody>
          <a:bodyPr wrap="square" lIns="0" tIns="0" rIns="0" bIns="0" rtlCol="0" anchor="ctr"/>
          <a:lstStyle/>
          <a:p>
            <a:pPr marL="0" indent="0">
              <a:buNone/>
            </a:pPr>
            <a:r>
              <a:rPr lang="en-US" sz="1000" dirty="0">
                <a:solidFill>
                  <a:srgbClr val="9A8C78"/>
                </a:solidFill>
                <a:latin typeface="Calibri" pitchFamily="34" charset="0"/>
                <a:ea typeface="Calibri" pitchFamily="34" charset="-122"/>
                <a:cs typeface="Calibri" pitchFamily="34" charset="-120"/>
              </a:rPr>
              <a:t>Cannot be verified or valued once sealed</a:t>
            </a:r>
            <a:endParaRPr lang="en-US" sz="1000" dirty="0"/>
          </a:p>
        </p:txBody>
      </p:sp>
      <p:sp>
        <p:nvSpPr>
          <p:cNvPr id="10" name="Shape 8"/>
          <p:cNvSpPr/>
          <p:nvPr/>
        </p:nvSpPr>
        <p:spPr>
          <a:xfrm>
            <a:off x="731520" y="2788920"/>
            <a:ext cx="3657600" cy="548640"/>
          </a:xfrm>
          <a:prstGeom prst="rect">
            <a:avLst/>
          </a:prstGeom>
          <a:solidFill>
            <a:srgbClr val="F7F3EC"/>
          </a:solidFill>
          <a:ln/>
        </p:spPr>
        <p:txBody>
          <a:bodyPr/>
          <a:lstStyle/>
          <a:p>
            <a:endParaRPr lang="en-US"/>
          </a:p>
        </p:txBody>
      </p:sp>
      <p:sp>
        <p:nvSpPr>
          <p:cNvPr id="11" name="Shape 9"/>
          <p:cNvSpPr/>
          <p:nvPr/>
        </p:nvSpPr>
        <p:spPr>
          <a:xfrm>
            <a:off x="731520" y="2788920"/>
            <a:ext cx="54864" cy="548640"/>
          </a:xfrm>
          <a:prstGeom prst="rect">
            <a:avLst/>
          </a:prstGeom>
          <a:solidFill>
            <a:srgbClr val="C53030"/>
          </a:solidFill>
          <a:ln/>
        </p:spPr>
        <p:txBody>
          <a:bodyPr/>
          <a:lstStyle/>
          <a:p>
            <a:endParaRPr lang="en-US"/>
          </a:p>
        </p:txBody>
      </p:sp>
      <p:sp>
        <p:nvSpPr>
          <p:cNvPr id="12" name="Text 10"/>
          <p:cNvSpPr/>
          <p:nvPr/>
        </p:nvSpPr>
        <p:spPr>
          <a:xfrm>
            <a:off x="960120" y="2807208"/>
            <a:ext cx="3200400" cy="274320"/>
          </a:xfrm>
          <a:prstGeom prst="rect">
            <a:avLst/>
          </a:prstGeom>
          <a:noFill/>
          <a:ln/>
        </p:spPr>
        <p:txBody>
          <a:bodyPr wrap="square" lIns="0" tIns="0" rIns="0" bIns="0" rtlCol="0" anchor="ctr"/>
          <a:lstStyle/>
          <a:p>
            <a:pPr marL="0" indent="0">
              <a:buNone/>
            </a:pPr>
            <a:r>
              <a:rPr lang="en-US" sz="1200" b="1" dirty="0">
                <a:solidFill>
                  <a:srgbClr val="2A2015"/>
                </a:solidFill>
                <a:latin typeface="Calibri" pitchFamily="34" charset="0"/>
                <a:ea typeface="Calibri" pitchFamily="34" charset="-122"/>
                <a:cs typeface="Calibri" pitchFamily="34" charset="-120"/>
              </a:rPr>
              <a:t>Hazardous Materials</a:t>
            </a:r>
            <a:endParaRPr lang="en-US" sz="1200" dirty="0"/>
          </a:p>
        </p:txBody>
      </p:sp>
      <p:sp>
        <p:nvSpPr>
          <p:cNvPr id="13" name="Text 11"/>
          <p:cNvSpPr/>
          <p:nvPr/>
        </p:nvSpPr>
        <p:spPr>
          <a:xfrm>
            <a:off x="960120" y="3063240"/>
            <a:ext cx="3200400" cy="228600"/>
          </a:xfrm>
          <a:prstGeom prst="rect">
            <a:avLst/>
          </a:prstGeom>
          <a:noFill/>
          <a:ln/>
        </p:spPr>
        <p:txBody>
          <a:bodyPr wrap="square" lIns="0" tIns="0" rIns="0" bIns="0" rtlCol="0" anchor="ctr"/>
          <a:lstStyle/>
          <a:p>
            <a:pPr marL="0" indent="0">
              <a:buNone/>
            </a:pPr>
            <a:r>
              <a:rPr lang="en-US" sz="1000" dirty="0">
                <a:solidFill>
                  <a:srgbClr val="9A8C78"/>
                </a:solidFill>
                <a:latin typeface="Calibri" pitchFamily="34" charset="0"/>
                <a:ea typeface="Calibri" pitchFamily="34" charset="-122"/>
                <a:cs typeface="Calibri" pitchFamily="34" charset="-120"/>
              </a:rPr>
              <a:t>Safety risk in long-term storage</a:t>
            </a:r>
            <a:endParaRPr lang="en-US" sz="1000" dirty="0"/>
          </a:p>
        </p:txBody>
      </p:sp>
      <p:sp>
        <p:nvSpPr>
          <p:cNvPr id="14" name="Shape 12"/>
          <p:cNvSpPr/>
          <p:nvPr/>
        </p:nvSpPr>
        <p:spPr>
          <a:xfrm>
            <a:off x="731520" y="3474720"/>
            <a:ext cx="3657600" cy="548640"/>
          </a:xfrm>
          <a:prstGeom prst="rect">
            <a:avLst/>
          </a:prstGeom>
          <a:solidFill>
            <a:srgbClr val="F7F3EC"/>
          </a:solidFill>
          <a:ln/>
        </p:spPr>
        <p:txBody>
          <a:bodyPr/>
          <a:lstStyle/>
          <a:p>
            <a:endParaRPr lang="en-US"/>
          </a:p>
        </p:txBody>
      </p:sp>
      <p:sp>
        <p:nvSpPr>
          <p:cNvPr id="15" name="Shape 13"/>
          <p:cNvSpPr/>
          <p:nvPr/>
        </p:nvSpPr>
        <p:spPr>
          <a:xfrm>
            <a:off x="731520" y="3474720"/>
            <a:ext cx="54864" cy="548640"/>
          </a:xfrm>
          <a:prstGeom prst="rect">
            <a:avLst/>
          </a:prstGeom>
          <a:solidFill>
            <a:srgbClr val="C53030"/>
          </a:solidFill>
          <a:ln/>
        </p:spPr>
        <p:txBody>
          <a:bodyPr/>
          <a:lstStyle/>
          <a:p>
            <a:endParaRPr lang="en-US"/>
          </a:p>
        </p:txBody>
      </p:sp>
      <p:sp>
        <p:nvSpPr>
          <p:cNvPr id="16" name="Text 14"/>
          <p:cNvSpPr/>
          <p:nvPr/>
        </p:nvSpPr>
        <p:spPr>
          <a:xfrm>
            <a:off x="960120" y="3493008"/>
            <a:ext cx="3200400" cy="274320"/>
          </a:xfrm>
          <a:prstGeom prst="rect">
            <a:avLst/>
          </a:prstGeom>
          <a:noFill/>
          <a:ln/>
        </p:spPr>
        <p:txBody>
          <a:bodyPr wrap="square" lIns="0" tIns="0" rIns="0" bIns="0" rtlCol="0" anchor="ctr"/>
          <a:lstStyle/>
          <a:p>
            <a:pPr marL="0" indent="0">
              <a:buNone/>
            </a:pPr>
            <a:r>
              <a:rPr lang="en-US" sz="1200" b="1" dirty="0">
                <a:solidFill>
                  <a:srgbClr val="2A2015"/>
                </a:solidFill>
                <a:latin typeface="Calibri" pitchFamily="34" charset="0"/>
                <a:ea typeface="Calibri" pitchFamily="34" charset="-122"/>
                <a:cs typeface="Calibri" pitchFamily="34" charset="-120"/>
              </a:rPr>
              <a:t>Perishable Items</a:t>
            </a:r>
            <a:endParaRPr lang="en-US" sz="1200" dirty="0"/>
          </a:p>
        </p:txBody>
      </p:sp>
      <p:sp>
        <p:nvSpPr>
          <p:cNvPr id="17" name="Text 15"/>
          <p:cNvSpPr/>
          <p:nvPr/>
        </p:nvSpPr>
        <p:spPr>
          <a:xfrm>
            <a:off x="960120" y="3749040"/>
            <a:ext cx="3200400" cy="228600"/>
          </a:xfrm>
          <a:prstGeom prst="rect">
            <a:avLst/>
          </a:prstGeom>
          <a:noFill/>
          <a:ln/>
        </p:spPr>
        <p:txBody>
          <a:bodyPr wrap="square" lIns="0" tIns="0" rIns="0" bIns="0" rtlCol="0" anchor="ctr"/>
          <a:lstStyle/>
          <a:p>
            <a:pPr marL="0" indent="0">
              <a:buNone/>
            </a:pPr>
            <a:r>
              <a:rPr lang="en-US" sz="1000" dirty="0">
                <a:solidFill>
                  <a:srgbClr val="9A8C78"/>
                </a:solidFill>
                <a:latin typeface="Calibri" pitchFamily="34" charset="0"/>
                <a:ea typeface="Calibri" pitchFamily="34" charset="-122"/>
                <a:cs typeface="Calibri" pitchFamily="34" charset="-120"/>
              </a:rPr>
              <a:t>Will degrade over time</a:t>
            </a:r>
            <a:endParaRPr lang="en-US" sz="1000" dirty="0"/>
          </a:p>
        </p:txBody>
      </p:sp>
      <p:sp>
        <p:nvSpPr>
          <p:cNvPr id="18" name="Shape 16"/>
          <p:cNvSpPr/>
          <p:nvPr/>
        </p:nvSpPr>
        <p:spPr>
          <a:xfrm>
            <a:off x="731520" y="4160520"/>
            <a:ext cx="3657600" cy="548640"/>
          </a:xfrm>
          <a:prstGeom prst="rect">
            <a:avLst/>
          </a:prstGeom>
          <a:solidFill>
            <a:srgbClr val="F7F3EC"/>
          </a:solidFill>
          <a:ln/>
        </p:spPr>
        <p:txBody>
          <a:bodyPr/>
          <a:lstStyle/>
          <a:p>
            <a:endParaRPr lang="en-US"/>
          </a:p>
        </p:txBody>
      </p:sp>
      <p:sp>
        <p:nvSpPr>
          <p:cNvPr id="19" name="Shape 17"/>
          <p:cNvSpPr/>
          <p:nvPr/>
        </p:nvSpPr>
        <p:spPr>
          <a:xfrm>
            <a:off x="731520" y="4160520"/>
            <a:ext cx="54864" cy="548640"/>
          </a:xfrm>
          <a:prstGeom prst="rect">
            <a:avLst/>
          </a:prstGeom>
          <a:solidFill>
            <a:srgbClr val="C53030"/>
          </a:solidFill>
          <a:ln/>
        </p:spPr>
        <p:txBody>
          <a:bodyPr/>
          <a:lstStyle/>
          <a:p>
            <a:endParaRPr lang="en-US"/>
          </a:p>
        </p:txBody>
      </p:sp>
      <p:sp>
        <p:nvSpPr>
          <p:cNvPr id="20" name="Text 18"/>
          <p:cNvSpPr/>
          <p:nvPr/>
        </p:nvSpPr>
        <p:spPr>
          <a:xfrm>
            <a:off x="960120" y="4178808"/>
            <a:ext cx="3200400" cy="274320"/>
          </a:xfrm>
          <a:prstGeom prst="rect">
            <a:avLst/>
          </a:prstGeom>
          <a:noFill/>
          <a:ln/>
        </p:spPr>
        <p:txBody>
          <a:bodyPr wrap="square" lIns="0" tIns="0" rIns="0" bIns="0" rtlCol="0" anchor="ctr"/>
          <a:lstStyle/>
          <a:p>
            <a:pPr marL="0" indent="0">
              <a:buNone/>
            </a:pPr>
            <a:r>
              <a:rPr lang="en-US" sz="1200" b="1" dirty="0">
                <a:solidFill>
                  <a:srgbClr val="2A2015"/>
                </a:solidFill>
                <a:latin typeface="Calibri" pitchFamily="34" charset="0"/>
                <a:ea typeface="Calibri" pitchFamily="34" charset="-122"/>
                <a:cs typeface="Calibri" pitchFamily="34" charset="-120"/>
              </a:rPr>
              <a:t>Liquids</a:t>
            </a:r>
            <a:endParaRPr lang="en-US" sz="1200" dirty="0"/>
          </a:p>
        </p:txBody>
      </p:sp>
      <p:sp>
        <p:nvSpPr>
          <p:cNvPr id="21" name="Text 19"/>
          <p:cNvSpPr/>
          <p:nvPr/>
        </p:nvSpPr>
        <p:spPr>
          <a:xfrm>
            <a:off x="960120" y="4434840"/>
            <a:ext cx="3200400" cy="228600"/>
          </a:xfrm>
          <a:prstGeom prst="rect">
            <a:avLst/>
          </a:prstGeom>
          <a:noFill/>
          <a:ln/>
        </p:spPr>
        <p:txBody>
          <a:bodyPr wrap="square" lIns="0" tIns="0" rIns="0" bIns="0" rtlCol="0" anchor="ctr"/>
          <a:lstStyle/>
          <a:p>
            <a:pPr marL="0" indent="0">
              <a:buNone/>
            </a:pPr>
            <a:r>
              <a:rPr lang="en-US" sz="1000" dirty="0">
                <a:solidFill>
                  <a:srgbClr val="9A8C78"/>
                </a:solidFill>
                <a:latin typeface="Calibri" pitchFamily="34" charset="0"/>
                <a:ea typeface="Calibri" pitchFamily="34" charset="-122"/>
                <a:cs typeface="Calibri" pitchFamily="34" charset="-120"/>
              </a:rPr>
              <a:t>Leak risk over years of storage</a:t>
            </a:r>
            <a:endParaRPr lang="en-US" sz="1000" dirty="0"/>
          </a:p>
        </p:txBody>
      </p:sp>
      <p:sp>
        <p:nvSpPr>
          <p:cNvPr id="22" name="Shape 20"/>
          <p:cNvSpPr/>
          <p:nvPr/>
        </p:nvSpPr>
        <p:spPr>
          <a:xfrm>
            <a:off x="4754880" y="2103120"/>
            <a:ext cx="3840480" cy="548640"/>
          </a:xfrm>
          <a:prstGeom prst="rect">
            <a:avLst/>
          </a:prstGeom>
          <a:solidFill>
            <a:srgbClr val="F7F3EC"/>
          </a:solidFill>
          <a:ln/>
        </p:spPr>
        <p:txBody>
          <a:bodyPr/>
          <a:lstStyle/>
          <a:p>
            <a:endParaRPr lang="en-US"/>
          </a:p>
        </p:txBody>
      </p:sp>
      <p:sp>
        <p:nvSpPr>
          <p:cNvPr id="23" name="Shape 21"/>
          <p:cNvSpPr/>
          <p:nvPr/>
        </p:nvSpPr>
        <p:spPr>
          <a:xfrm>
            <a:off x="4754880" y="2103120"/>
            <a:ext cx="54864" cy="548640"/>
          </a:xfrm>
          <a:prstGeom prst="rect">
            <a:avLst/>
          </a:prstGeom>
          <a:solidFill>
            <a:srgbClr val="C53030"/>
          </a:solidFill>
          <a:ln/>
        </p:spPr>
        <p:txBody>
          <a:bodyPr/>
          <a:lstStyle/>
          <a:p>
            <a:endParaRPr lang="en-US"/>
          </a:p>
        </p:txBody>
      </p:sp>
      <p:sp>
        <p:nvSpPr>
          <p:cNvPr id="24" name="Text 22"/>
          <p:cNvSpPr/>
          <p:nvPr/>
        </p:nvSpPr>
        <p:spPr>
          <a:xfrm>
            <a:off x="4983480" y="2121408"/>
            <a:ext cx="3383280" cy="274320"/>
          </a:xfrm>
          <a:prstGeom prst="rect">
            <a:avLst/>
          </a:prstGeom>
          <a:noFill/>
          <a:ln/>
        </p:spPr>
        <p:txBody>
          <a:bodyPr wrap="square" lIns="0" tIns="0" rIns="0" bIns="0" rtlCol="0" anchor="ctr"/>
          <a:lstStyle/>
          <a:p>
            <a:pPr marL="0" indent="0">
              <a:buNone/>
            </a:pPr>
            <a:r>
              <a:rPr lang="en-US" sz="1200" b="1" dirty="0">
                <a:solidFill>
                  <a:srgbClr val="2A2015"/>
                </a:solidFill>
                <a:latin typeface="Calibri" pitchFamily="34" charset="0"/>
                <a:ea typeface="Calibri" pitchFamily="34" charset="-122"/>
                <a:cs typeface="Calibri" pitchFamily="34" charset="-120"/>
              </a:rPr>
              <a:t>Batteries</a:t>
            </a:r>
            <a:endParaRPr lang="en-US" sz="1200" dirty="0"/>
          </a:p>
        </p:txBody>
      </p:sp>
      <p:sp>
        <p:nvSpPr>
          <p:cNvPr id="25" name="Text 23"/>
          <p:cNvSpPr/>
          <p:nvPr/>
        </p:nvSpPr>
        <p:spPr>
          <a:xfrm>
            <a:off x="4983480" y="2377440"/>
            <a:ext cx="3383280" cy="228600"/>
          </a:xfrm>
          <a:prstGeom prst="rect">
            <a:avLst/>
          </a:prstGeom>
          <a:noFill/>
          <a:ln/>
        </p:spPr>
        <p:txBody>
          <a:bodyPr wrap="square" lIns="0" tIns="0" rIns="0" bIns="0" rtlCol="0" anchor="ctr"/>
          <a:lstStyle/>
          <a:p>
            <a:pPr marL="0" indent="0">
              <a:buNone/>
            </a:pPr>
            <a:r>
              <a:rPr lang="en-US" sz="1000" dirty="0">
                <a:solidFill>
                  <a:srgbClr val="9A8C78"/>
                </a:solidFill>
                <a:latin typeface="Calibri" pitchFamily="34" charset="0"/>
                <a:ea typeface="Calibri" pitchFamily="34" charset="-122"/>
                <a:cs typeface="Calibri" pitchFamily="34" charset="-120"/>
              </a:rPr>
              <a:t>Corrosion risk damages contents</a:t>
            </a:r>
            <a:endParaRPr lang="en-US" sz="1000" dirty="0"/>
          </a:p>
        </p:txBody>
      </p:sp>
      <p:sp>
        <p:nvSpPr>
          <p:cNvPr id="26" name="Shape 24"/>
          <p:cNvSpPr/>
          <p:nvPr/>
        </p:nvSpPr>
        <p:spPr>
          <a:xfrm>
            <a:off x="4754880" y="2788920"/>
            <a:ext cx="3840480" cy="548640"/>
          </a:xfrm>
          <a:prstGeom prst="rect">
            <a:avLst/>
          </a:prstGeom>
          <a:solidFill>
            <a:srgbClr val="F7F3EC"/>
          </a:solidFill>
          <a:ln/>
        </p:spPr>
        <p:txBody>
          <a:bodyPr/>
          <a:lstStyle/>
          <a:p>
            <a:endParaRPr lang="en-US"/>
          </a:p>
        </p:txBody>
      </p:sp>
      <p:sp>
        <p:nvSpPr>
          <p:cNvPr id="27" name="Shape 25"/>
          <p:cNvSpPr/>
          <p:nvPr/>
        </p:nvSpPr>
        <p:spPr>
          <a:xfrm>
            <a:off x="4754880" y="2788920"/>
            <a:ext cx="54864" cy="548640"/>
          </a:xfrm>
          <a:prstGeom prst="rect">
            <a:avLst/>
          </a:prstGeom>
          <a:solidFill>
            <a:srgbClr val="C53030"/>
          </a:solidFill>
          <a:ln/>
        </p:spPr>
        <p:txBody>
          <a:bodyPr/>
          <a:lstStyle/>
          <a:p>
            <a:endParaRPr lang="en-US"/>
          </a:p>
        </p:txBody>
      </p:sp>
      <p:sp>
        <p:nvSpPr>
          <p:cNvPr id="28" name="Text 26"/>
          <p:cNvSpPr/>
          <p:nvPr/>
        </p:nvSpPr>
        <p:spPr>
          <a:xfrm>
            <a:off x="4983480" y="2807208"/>
            <a:ext cx="3383280" cy="274320"/>
          </a:xfrm>
          <a:prstGeom prst="rect">
            <a:avLst/>
          </a:prstGeom>
          <a:noFill/>
          <a:ln/>
        </p:spPr>
        <p:txBody>
          <a:bodyPr wrap="square" lIns="0" tIns="0" rIns="0" bIns="0" rtlCol="0" anchor="ctr"/>
          <a:lstStyle/>
          <a:p>
            <a:pPr marL="0" indent="0">
              <a:buNone/>
            </a:pPr>
            <a:r>
              <a:rPr lang="en-US" sz="1200" b="1" dirty="0">
                <a:solidFill>
                  <a:srgbClr val="2A2015"/>
                </a:solidFill>
                <a:latin typeface="Calibri" pitchFamily="34" charset="0"/>
                <a:ea typeface="Calibri" pitchFamily="34" charset="-122"/>
                <a:cs typeface="Calibri" pitchFamily="34" charset="-120"/>
              </a:rPr>
              <a:t>Firearms &amp; Weapons</a:t>
            </a:r>
            <a:endParaRPr lang="en-US" sz="1200" dirty="0"/>
          </a:p>
        </p:txBody>
      </p:sp>
      <p:sp>
        <p:nvSpPr>
          <p:cNvPr id="29" name="Text 27"/>
          <p:cNvSpPr/>
          <p:nvPr/>
        </p:nvSpPr>
        <p:spPr>
          <a:xfrm>
            <a:off x="4983480" y="3063240"/>
            <a:ext cx="3383280" cy="228600"/>
          </a:xfrm>
          <a:prstGeom prst="rect">
            <a:avLst/>
          </a:prstGeom>
          <a:noFill/>
          <a:ln/>
        </p:spPr>
        <p:txBody>
          <a:bodyPr wrap="square" lIns="0" tIns="0" rIns="0" bIns="0" rtlCol="0" anchor="ctr"/>
          <a:lstStyle/>
          <a:p>
            <a:pPr marL="0" indent="0">
              <a:buNone/>
            </a:pPr>
            <a:r>
              <a:rPr lang="en-US" sz="1000" dirty="0">
                <a:solidFill>
                  <a:srgbClr val="9A8C78"/>
                </a:solidFill>
                <a:latin typeface="Calibri" pitchFamily="34" charset="0"/>
                <a:ea typeface="Calibri" pitchFamily="34" charset="-122"/>
                <a:cs typeface="Calibri" pitchFamily="34" charset="-120"/>
              </a:rPr>
              <a:t>Regulatory complexity by jurisdiction</a:t>
            </a:r>
            <a:endParaRPr lang="en-US" sz="1000" dirty="0"/>
          </a:p>
        </p:txBody>
      </p:sp>
      <p:sp>
        <p:nvSpPr>
          <p:cNvPr id="30" name="Shape 28"/>
          <p:cNvSpPr/>
          <p:nvPr/>
        </p:nvSpPr>
        <p:spPr>
          <a:xfrm>
            <a:off x="4754880" y="3474720"/>
            <a:ext cx="3840480" cy="548640"/>
          </a:xfrm>
          <a:prstGeom prst="rect">
            <a:avLst/>
          </a:prstGeom>
          <a:solidFill>
            <a:srgbClr val="F7F3EC"/>
          </a:solidFill>
          <a:ln/>
        </p:spPr>
        <p:txBody>
          <a:bodyPr/>
          <a:lstStyle/>
          <a:p>
            <a:endParaRPr lang="en-US"/>
          </a:p>
        </p:txBody>
      </p:sp>
      <p:sp>
        <p:nvSpPr>
          <p:cNvPr id="31" name="Shape 29"/>
          <p:cNvSpPr/>
          <p:nvPr/>
        </p:nvSpPr>
        <p:spPr>
          <a:xfrm>
            <a:off x="4754880" y="3474720"/>
            <a:ext cx="54864" cy="548640"/>
          </a:xfrm>
          <a:prstGeom prst="rect">
            <a:avLst/>
          </a:prstGeom>
          <a:solidFill>
            <a:srgbClr val="C53030"/>
          </a:solidFill>
          <a:ln/>
        </p:spPr>
        <p:txBody>
          <a:bodyPr/>
          <a:lstStyle/>
          <a:p>
            <a:endParaRPr lang="en-US"/>
          </a:p>
        </p:txBody>
      </p:sp>
      <p:sp>
        <p:nvSpPr>
          <p:cNvPr id="32" name="Text 30"/>
          <p:cNvSpPr/>
          <p:nvPr/>
        </p:nvSpPr>
        <p:spPr>
          <a:xfrm>
            <a:off x="4983480" y="3493008"/>
            <a:ext cx="3383280" cy="274320"/>
          </a:xfrm>
          <a:prstGeom prst="rect">
            <a:avLst/>
          </a:prstGeom>
          <a:noFill/>
          <a:ln/>
        </p:spPr>
        <p:txBody>
          <a:bodyPr wrap="square" lIns="0" tIns="0" rIns="0" bIns="0" rtlCol="0" anchor="ctr"/>
          <a:lstStyle/>
          <a:p>
            <a:pPr marL="0" indent="0">
              <a:buNone/>
            </a:pPr>
            <a:r>
              <a:rPr lang="en-US" sz="1200" b="1" dirty="0">
                <a:solidFill>
                  <a:srgbClr val="2A2015"/>
                </a:solidFill>
                <a:latin typeface="Calibri" pitchFamily="34" charset="0"/>
                <a:ea typeface="Calibri" pitchFamily="34" charset="-122"/>
                <a:cs typeface="Calibri" pitchFamily="34" charset="-120"/>
              </a:rPr>
              <a:t>Illegal Items</a:t>
            </a:r>
            <a:endParaRPr lang="en-US" sz="1200" dirty="0"/>
          </a:p>
        </p:txBody>
      </p:sp>
      <p:sp>
        <p:nvSpPr>
          <p:cNvPr id="33" name="Text 31"/>
          <p:cNvSpPr/>
          <p:nvPr/>
        </p:nvSpPr>
        <p:spPr>
          <a:xfrm>
            <a:off x="4983480" y="3749040"/>
            <a:ext cx="3383280" cy="228600"/>
          </a:xfrm>
          <a:prstGeom prst="rect">
            <a:avLst/>
          </a:prstGeom>
          <a:noFill/>
          <a:ln/>
        </p:spPr>
        <p:txBody>
          <a:bodyPr wrap="square" lIns="0" tIns="0" rIns="0" bIns="0" rtlCol="0" anchor="ctr"/>
          <a:lstStyle/>
          <a:p>
            <a:pPr marL="0" indent="0">
              <a:buNone/>
            </a:pPr>
            <a:r>
              <a:rPr lang="en-US" sz="1000" dirty="0">
                <a:solidFill>
                  <a:srgbClr val="9A8C78"/>
                </a:solidFill>
                <a:latin typeface="Calibri" pitchFamily="34" charset="0"/>
                <a:ea typeface="Calibri" pitchFamily="34" charset="-122"/>
                <a:cs typeface="Calibri" pitchFamily="34" charset="-120"/>
              </a:rPr>
              <a:t>Controlled substances, stolen property</a:t>
            </a:r>
            <a:endParaRPr lang="en-US" sz="1000" dirty="0"/>
          </a:p>
        </p:txBody>
      </p:sp>
      <p:sp>
        <p:nvSpPr>
          <p:cNvPr id="34" name="Shape 32"/>
          <p:cNvSpPr/>
          <p:nvPr/>
        </p:nvSpPr>
        <p:spPr>
          <a:xfrm>
            <a:off x="4754880" y="4160520"/>
            <a:ext cx="3840480" cy="548640"/>
          </a:xfrm>
          <a:prstGeom prst="rect">
            <a:avLst/>
          </a:prstGeom>
          <a:solidFill>
            <a:srgbClr val="F7F3EC"/>
          </a:solidFill>
          <a:ln/>
        </p:spPr>
        <p:txBody>
          <a:bodyPr/>
          <a:lstStyle/>
          <a:p>
            <a:endParaRPr lang="en-US"/>
          </a:p>
        </p:txBody>
      </p:sp>
      <p:sp>
        <p:nvSpPr>
          <p:cNvPr id="35" name="Shape 33"/>
          <p:cNvSpPr/>
          <p:nvPr/>
        </p:nvSpPr>
        <p:spPr>
          <a:xfrm>
            <a:off x="4754880" y="4160520"/>
            <a:ext cx="54864" cy="548640"/>
          </a:xfrm>
          <a:prstGeom prst="rect">
            <a:avLst/>
          </a:prstGeom>
          <a:solidFill>
            <a:srgbClr val="C53030"/>
          </a:solidFill>
          <a:ln/>
        </p:spPr>
        <p:txBody>
          <a:bodyPr/>
          <a:lstStyle/>
          <a:p>
            <a:endParaRPr lang="en-US"/>
          </a:p>
        </p:txBody>
      </p:sp>
      <p:sp>
        <p:nvSpPr>
          <p:cNvPr id="36" name="Text 34"/>
          <p:cNvSpPr/>
          <p:nvPr/>
        </p:nvSpPr>
        <p:spPr>
          <a:xfrm>
            <a:off x="4983480" y="4178808"/>
            <a:ext cx="3383280" cy="274320"/>
          </a:xfrm>
          <a:prstGeom prst="rect">
            <a:avLst/>
          </a:prstGeom>
          <a:noFill/>
          <a:ln/>
        </p:spPr>
        <p:txBody>
          <a:bodyPr wrap="square" lIns="0" tIns="0" rIns="0" bIns="0" rtlCol="0" anchor="ctr"/>
          <a:lstStyle/>
          <a:p>
            <a:pPr marL="0" indent="0">
              <a:buNone/>
            </a:pPr>
            <a:r>
              <a:rPr lang="en-US" sz="1200" b="1" dirty="0">
                <a:solidFill>
                  <a:srgbClr val="2A2015"/>
                </a:solidFill>
                <a:latin typeface="Calibri" pitchFamily="34" charset="0"/>
                <a:ea typeface="Calibri" pitchFamily="34" charset="-122"/>
                <a:cs typeface="Calibri" pitchFamily="34" charset="-120"/>
              </a:rPr>
              <a:t>Items That Cannot Be Valued</a:t>
            </a:r>
            <a:endParaRPr lang="en-US" sz="1200" dirty="0"/>
          </a:p>
        </p:txBody>
      </p:sp>
      <p:sp>
        <p:nvSpPr>
          <p:cNvPr id="37" name="Text 35"/>
          <p:cNvSpPr/>
          <p:nvPr/>
        </p:nvSpPr>
        <p:spPr>
          <a:xfrm>
            <a:off x="4983480" y="4434840"/>
            <a:ext cx="3383280" cy="228600"/>
          </a:xfrm>
          <a:prstGeom prst="rect">
            <a:avLst/>
          </a:prstGeom>
          <a:noFill/>
          <a:ln/>
        </p:spPr>
        <p:txBody>
          <a:bodyPr wrap="square" lIns="0" tIns="0" rIns="0" bIns="0" rtlCol="0" anchor="ctr"/>
          <a:lstStyle/>
          <a:p>
            <a:pPr marL="0" indent="0">
              <a:buNone/>
            </a:pPr>
            <a:r>
              <a:rPr lang="en-US" sz="1000" dirty="0">
                <a:solidFill>
                  <a:srgbClr val="9A8C78"/>
                </a:solidFill>
                <a:latin typeface="Calibri" pitchFamily="34" charset="0"/>
                <a:ea typeface="Calibri" pitchFamily="34" charset="-122"/>
                <a:cs typeface="Calibri" pitchFamily="34" charset="-120"/>
              </a:rPr>
              <a:t>Cannot be insured without a value</a:t>
            </a:r>
            <a:endParaRPr lang="en-US" sz="1000" dirty="0"/>
          </a:p>
        </p:txBody>
      </p:sp>
      <p:sp>
        <p:nvSpPr>
          <p:cNvPr id="38" name="Text 36"/>
          <p:cNvSpPr/>
          <p:nvPr/>
        </p:nvSpPr>
        <p:spPr>
          <a:xfrm>
            <a:off x="731520" y="4709160"/>
            <a:ext cx="7315200" cy="274320"/>
          </a:xfrm>
          <a:prstGeom prst="rect">
            <a:avLst/>
          </a:prstGeom>
          <a:noFill/>
          <a:ln/>
        </p:spPr>
        <p:txBody>
          <a:bodyPr wrap="square" lIns="0" tIns="0" rIns="0" bIns="0" rtlCol="0" anchor="ctr"/>
          <a:lstStyle/>
          <a:p>
            <a:pPr marL="0" indent="0">
              <a:buNone/>
            </a:pPr>
            <a:r>
              <a:rPr lang="en-US" sz="1100" i="1" dirty="0">
                <a:solidFill>
                  <a:srgbClr val="9A8C78"/>
                </a:solidFill>
                <a:latin typeface="Calibri" pitchFamily="34" charset="0"/>
                <a:ea typeface="Calibri" pitchFamily="34" charset="-122"/>
                <a:cs typeface="Calibri" pitchFamily="34" charset="-120"/>
              </a:rPr>
              <a:t>Customers should also be advised against packing rubber bands, adhesive tape, newspaper, or PVC plastic, which degrade over long storage periods.</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3EC"/>
        </a:solidFill>
        <a:effectLst/>
      </p:bgPr>
    </p:bg>
    <p:spTree>
      <p:nvGrpSpPr>
        <p:cNvPr id="1" name=""/>
        <p:cNvGrpSpPr/>
        <p:nvPr/>
      </p:nvGrpSpPr>
      <p:grpSpPr>
        <a:xfrm>
          <a:off x="0" y="0"/>
          <a:ext cx="0" cy="0"/>
          <a:chOff x="0" y="0"/>
          <a:chExt cx="0" cy="0"/>
        </a:xfrm>
      </p:grpSpPr>
      <p:sp>
        <p:nvSpPr>
          <p:cNvPr id="2" name="Shape 0"/>
          <p:cNvSpPr/>
          <p:nvPr/>
        </p:nvSpPr>
        <p:spPr>
          <a:xfrm>
            <a:off x="0" y="0"/>
            <a:ext cx="54864" cy="5143500"/>
          </a:xfrm>
          <a:prstGeom prst="rect">
            <a:avLst/>
          </a:prstGeom>
          <a:solidFill>
            <a:srgbClr val="C9A96E"/>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000" kern="0" spc="500" dirty="0">
                <a:solidFill>
                  <a:srgbClr val="A07840"/>
                </a:solidFill>
                <a:latin typeface="Calibri" pitchFamily="34" charset="0"/>
                <a:ea typeface="Calibri" pitchFamily="34" charset="-122"/>
                <a:cs typeface="Calibri" pitchFamily="34" charset="-120"/>
              </a:rPr>
              <a:t>DELIVERY</a:t>
            </a:r>
            <a:endParaRPr lang="en-US" sz="1000" dirty="0"/>
          </a:p>
        </p:txBody>
      </p:sp>
      <p:sp>
        <p:nvSpPr>
          <p:cNvPr id="4" name="Text 2"/>
          <p:cNvSpPr/>
          <p:nvPr/>
        </p:nvSpPr>
        <p:spPr>
          <a:xfrm>
            <a:off x="731520" y="685800"/>
            <a:ext cx="7315200" cy="548640"/>
          </a:xfrm>
          <a:prstGeom prst="rect">
            <a:avLst/>
          </a:prstGeom>
          <a:noFill/>
          <a:ln/>
        </p:spPr>
        <p:txBody>
          <a:bodyPr wrap="square" lIns="0" tIns="0" rIns="0" bIns="0" rtlCol="0" anchor="ctr"/>
          <a:lstStyle/>
          <a:p>
            <a:pPr marL="0" indent="0">
              <a:buNone/>
            </a:pPr>
            <a:r>
              <a:rPr lang="en-US" sz="2800" dirty="0">
                <a:solidFill>
                  <a:srgbClr val="2A2015"/>
                </a:solidFill>
                <a:latin typeface="Georgia" pitchFamily="34" charset="0"/>
                <a:ea typeface="Georgia" pitchFamily="34" charset="-122"/>
                <a:cs typeface="Georgia" pitchFamily="34" charset="-120"/>
              </a:rPr>
              <a:t>Beneficiary Verification</a:t>
            </a:r>
            <a:endParaRPr lang="en-US" sz="2800" dirty="0"/>
          </a:p>
        </p:txBody>
      </p:sp>
      <p:sp>
        <p:nvSpPr>
          <p:cNvPr id="5" name="Text 3"/>
          <p:cNvSpPr/>
          <p:nvPr/>
        </p:nvSpPr>
        <p:spPr>
          <a:xfrm>
            <a:off x="731520" y="1325880"/>
            <a:ext cx="7680960" cy="594360"/>
          </a:xfrm>
          <a:prstGeom prst="rect">
            <a:avLst/>
          </a:prstGeom>
          <a:noFill/>
          <a:ln/>
        </p:spPr>
        <p:txBody>
          <a:bodyPr wrap="square" lIns="0" tIns="0" rIns="0" bIns="0" rtlCol="0" anchor="ctr"/>
          <a:lstStyle/>
          <a:p>
            <a:pPr marL="0" indent="0">
              <a:lnSpc>
                <a:spcPct val="150000"/>
              </a:lnSpc>
              <a:buNone/>
            </a:pPr>
            <a:r>
              <a:rPr lang="en-US" sz="1300" dirty="0">
                <a:solidFill>
                  <a:srgbClr val="5A4E3A"/>
                </a:solidFill>
                <a:latin typeface="Calibri" pitchFamily="34" charset="0"/>
                <a:ea typeface="Calibri" pitchFamily="34" charset="-122"/>
                <a:cs typeface="Calibri" pitchFamily="34" charset="-120"/>
              </a:rPr>
              <a:t>Standard carriers do not verify a specific recipient’s identity at delivery. Rempla uses a tiered approach combining carrier services, the beneficiary’s Rempla profile, and its own verification layer to ensure vault boxes reach the correct person.</a:t>
            </a:r>
            <a:endParaRPr lang="en-US" sz="1300" dirty="0"/>
          </a:p>
        </p:txBody>
      </p:sp>
      <p:sp>
        <p:nvSpPr>
          <p:cNvPr id="6" name="Shape 4"/>
          <p:cNvSpPr/>
          <p:nvPr/>
        </p:nvSpPr>
        <p:spPr>
          <a:xfrm>
            <a:off x="731520" y="2148840"/>
            <a:ext cx="3749040" cy="114300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7" name="Shape 5"/>
          <p:cNvSpPr/>
          <p:nvPr/>
        </p:nvSpPr>
        <p:spPr>
          <a:xfrm>
            <a:off x="731520" y="2148840"/>
            <a:ext cx="3749040" cy="45720"/>
          </a:xfrm>
          <a:prstGeom prst="rect">
            <a:avLst/>
          </a:prstGeom>
          <a:solidFill>
            <a:srgbClr val="C9A96E"/>
          </a:solidFill>
          <a:ln/>
        </p:spPr>
        <p:txBody>
          <a:bodyPr/>
          <a:lstStyle/>
          <a:p>
            <a:endParaRPr lang="en-US"/>
          </a:p>
        </p:txBody>
      </p:sp>
      <p:pic>
        <p:nvPicPr>
          <p:cNvPr id="8" name="Image 0" descr="preencoded.png"/>
          <p:cNvPicPr>
            <a:picLocks noChangeAspect="1"/>
          </p:cNvPicPr>
          <p:nvPr/>
        </p:nvPicPr>
        <p:blipFill>
          <a:blip r:embed="rId3"/>
          <a:stretch>
            <a:fillRect/>
          </a:stretch>
        </p:blipFill>
        <p:spPr>
          <a:xfrm>
            <a:off x="960120" y="2423160"/>
            <a:ext cx="365760" cy="365760"/>
          </a:xfrm>
          <a:prstGeom prst="rect">
            <a:avLst/>
          </a:prstGeom>
        </p:spPr>
      </p:pic>
      <p:sp>
        <p:nvSpPr>
          <p:cNvPr id="9" name="Text 6"/>
          <p:cNvSpPr/>
          <p:nvPr/>
        </p:nvSpPr>
        <p:spPr>
          <a:xfrm>
            <a:off x="1463040" y="2313432"/>
            <a:ext cx="2743200" cy="274320"/>
          </a:xfrm>
          <a:prstGeom prst="rect">
            <a:avLst/>
          </a:prstGeom>
          <a:noFill/>
          <a:ln/>
        </p:spPr>
        <p:txBody>
          <a:bodyPr wrap="square" lIns="0" tIns="0" rIns="0" bIns="0" rtlCol="0" anchor="ctr"/>
          <a:lstStyle/>
          <a:p>
            <a:pPr marL="0" indent="0">
              <a:buNone/>
            </a:pPr>
            <a:r>
              <a:rPr lang="en-US" sz="1300" b="1" dirty="0">
                <a:solidFill>
                  <a:srgbClr val="2A2015"/>
                </a:solidFill>
                <a:latin typeface="Calibri" pitchFamily="34" charset="0"/>
                <a:ea typeface="Calibri" pitchFamily="34" charset="-122"/>
                <a:cs typeface="Calibri" pitchFamily="34" charset="-120"/>
              </a:rPr>
              <a:t>UPS/FedEx Restricted Delivery</a:t>
            </a:r>
            <a:endParaRPr lang="en-US" sz="1300" dirty="0"/>
          </a:p>
        </p:txBody>
      </p:sp>
      <p:sp>
        <p:nvSpPr>
          <p:cNvPr id="10" name="Text 7"/>
          <p:cNvSpPr/>
          <p:nvPr/>
        </p:nvSpPr>
        <p:spPr>
          <a:xfrm>
            <a:off x="1463040" y="2606040"/>
            <a:ext cx="2743200" cy="548640"/>
          </a:xfrm>
          <a:prstGeom prst="rect">
            <a:avLst/>
          </a:prstGeom>
          <a:noFill/>
          <a:ln/>
        </p:spPr>
        <p:txBody>
          <a:bodyPr wrap="square" lIns="0" tIns="0" rIns="0" bIns="0" rtlCol="0" anchor="ctr"/>
          <a:lstStyle/>
          <a:p>
            <a:pPr marL="0" indent="0">
              <a:lnSpc>
                <a:spcPct val="130000"/>
              </a:lnSpc>
              <a:buNone/>
            </a:pPr>
            <a:r>
              <a:rPr lang="en-US" sz="1100" dirty="0">
                <a:solidFill>
                  <a:srgbClr val="5A4E3A"/>
                </a:solidFill>
                <a:latin typeface="Calibri" pitchFamily="34" charset="0"/>
                <a:ea typeface="Calibri" pitchFamily="34" charset="-122"/>
                <a:cs typeface="Calibri" pitchFamily="34" charset="-120"/>
              </a:rPr>
              <a:t>Only the named beneficiary can sign. Driver checks government-issued ID against the name on the shipment before release.</a:t>
            </a:r>
            <a:endParaRPr lang="en-US" sz="1100" dirty="0"/>
          </a:p>
        </p:txBody>
      </p:sp>
      <p:sp>
        <p:nvSpPr>
          <p:cNvPr id="11" name="Shape 8"/>
          <p:cNvSpPr/>
          <p:nvPr/>
        </p:nvSpPr>
        <p:spPr>
          <a:xfrm>
            <a:off x="4846320" y="2148840"/>
            <a:ext cx="3749040" cy="114300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12" name="Shape 9"/>
          <p:cNvSpPr/>
          <p:nvPr/>
        </p:nvSpPr>
        <p:spPr>
          <a:xfrm>
            <a:off x="4846320" y="2148840"/>
            <a:ext cx="3749040" cy="45720"/>
          </a:xfrm>
          <a:prstGeom prst="rect">
            <a:avLst/>
          </a:prstGeom>
          <a:solidFill>
            <a:srgbClr val="C9A96E"/>
          </a:solidFill>
          <a:ln/>
        </p:spPr>
        <p:txBody>
          <a:bodyPr/>
          <a:lstStyle/>
          <a:p>
            <a:endParaRPr lang="en-US"/>
          </a:p>
        </p:txBody>
      </p:sp>
      <p:pic>
        <p:nvPicPr>
          <p:cNvPr id="13" name="Image 1" descr="preencoded.png"/>
          <p:cNvPicPr>
            <a:picLocks noChangeAspect="1"/>
          </p:cNvPicPr>
          <p:nvPr/>
        </p:nvPicPr>
        <p:blipFill>
          <a:blip r:embed="rId4"/>
          <a:stretch>
            <a:fillRect/>
          </a:stretch>
        </p:blipFill>
        <p:spPr>
          <a:xfrm>
            <a:off x="5074920" y="2423160"/>
            <a:ext cx="365760" cy="365760"/>
          </a:xfrm>
          <a:prstGeom prst="rect">
            <a:avLst/>
          </a:prstGeom>
        </p:spPr>
      </p:pic>
      <p:sp>
        <p:nvSpPr>
          <p:cNvPr id="14" name="Text 10"/>
          <p:cNvSpPr/>
          <p:nvPr/>
        </p:nvSpPr>
        <p:spPr>
          <a:xfrm>
            <a:off x="5577840" y="2313432"/>
            <a:ext cx="2743200" cy="274320"/>
          </a:xfrm>
          <a:prstGeom prst="rect">
            <a:avLst/>
          </a:prstGeom>
          <a:noFill/>
          <a:ln/>
        </p:spPr>
        <p:txBody>
          <a:bodyPr wrap="square" lIns="0" tIns="0" rIns="0" bIns="0" rtlCol="0" anchor="ctr"/>
          <a:lstStyle/>
          <a:p>
            <a:pPr marL="0" indent="0">
              <a:buNone/>
            </a:pPr>
            <a:r>
              <a:rPr lang="en-US" sz="1300" b="1" dirty="0">
                <a:solidFill>
                  <a:srgbClr val="2A2015"/>
                </a:solidFill>
                <a:latin typeface="Calibri" pitchFamily="34" charset="0"/>
                <a:ea typeface="Calibri" pitchFamily="34" charset="-122"/>
                <a:cs typeface="Calibri" pitchFamily="34" charset="-120"/>
              </a:rPr>
              <a:t>Rempla Verification Code</a:t>
            </a:r>
            <a:endParaRPr lang="en-US" sz="1300" dirty="0"/>
          </a:p>
        </p:txBody>
      </p:sp>
      <p:sp>
        <p:nvSpPr>
          <p:cNvPr id="15" name="Text 11"/>
          <p:cNvSpPr/>
          <p:nvPr/>
        </p:nvSpPr>
        <p:spPr>
          <a:xfrm>
            <a:off x="5577840" y="2606040"/>
            <a:ext cx="2743200" cy="548640"/>
          </a:xfrm>
          <a:prstGeom prst="rect">
            <a:avLst/>
          </a:prstGeom>
          <a:noFill/>
          <a:ln/>
        </p:spPr>
        <p:txBody>
          <a:bodyPr wrap="square" lIns="0" tIns="0" rIns="0" bIns="0" rtlCol="0" anchor="ctr"/>
          <a:lstStyle/>
          <a:p>
            <a:pPr marL="0" indent="0">
              <a:lnSpc>
                <a:spcPct val="130000"/>
              </a:lnSpc>
              <a:buNone/>
            </a:pPr>
            <a:r>
              <a:rPr lang="en-US" sz="1100" dirty="0">
                <a:solidFill>
                  <a:srgbClr val="5A4E3A"/>
                </a:solidFill>
                <a:latin typeface="Calibri" pitchFamily="34" charset="0"/>
                <a:ea typeface="Calibri" pitchFamily="34" charset="-122"/>
                <a:cs typeface="Calibri" pitchFamily="34" charset="-120"/>
              </a:rPr>
              <a:t>Delivered through the beneficiary’s Rempla profile. Must be entered online to confirm receipt — a second factor beyond the carrier.</a:t>
            </a:r>
            <a:endParaRPr lang="en-US" sz="1100" dirty="0"/>
          </a:p>
        </p:txBody>
      </p:sp>
      <p:sp>
        <p:nvSpPr>
          <p:cNvPr id="16" name="Shape 12"/>
          <p:cNvSpPr/>
          <p:nvPr/>
        </p:nvSpPr>
        <p:spPr>
          <a:xfrm>
            <a:off x="731520" y="3520440"/>
            <a:ext cx="3749040" cy="114300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17" name="Shape 13"/>
          <p:cNvSpPr/>
          <p:nvPr/>
        </p:nvSpPr>
        <p:spPr>
          <a:xfrm>
            <a:off x="731520" y="3520440"/>
            <a:ext cx="3749040" cy="45720"/>
          </a:xfrm>
          <a:prstGeom prst="rect">
            <a:avLst/>
          </a:prstGeom>
          <a:solidFill>
            <a:srgbClr val="C9A96E"/>
          </a:solidFill>
          <a:ln/>
        </p:spPr>
        <p:txBody>
          <a:bodyPr/>
          <a:lstStyle/>
          <a:p>
            <a:endParaRPr lang="en-US"/>
          </a:p>
        </p:txBody>
      </p:sp>
      <p:pic>
        <p:nvPicPr>
          <p:cNvPr id="18" name="Image 2" descr="preencoded.png"/>
          <p:cNvPicPr>
            <a:picLocks noChangeAspect="1"/>
          </p:cNvPicPr>
          <p:nvPr/>
        </p:nvPicPr>
        <p:blipFill>
          <a:blip r:embed="rId5"/>
          <a:stretch>
            <a:fillRect/>
          </a:stretch>
        </p:blipFill>
        <p:spPr>
          <a:xfrm>
            <a:off x="960120" y="3794760"/>
            <a:ext cx="365760" cy="365760"/>
          </a:xfrm>
          <a:prstGeom prst="rect">
            <a:avLst/>
          </a:prstGeom>
        </p:spPr>
      </p:pic>
      <p:sp>
        <p:nvSpPr>
          <p:cNvPr id="19" name="Text 14"/>
          <p:cNvSpPr/>
          <p:nvPr/>
        </p:nvSpPr>
        <p:spPr>
          <a:xfrm>
            <a:off x="1463040" y="3685032"/>
            <a:ext cx="2743200" cy="274320"/>
          </a:xfrm>
          <a:prstGeom prst="rect">
            <a:avLst/>
          </a:prstGeom>
          <a:noFill/>
          <a:ln/>
        </p:spPr>
        <p:txBody>
          <a:bodyPr wrap="square" lIns="0" tIns="0" rIns="0" bIns="0" rtlCol="0" anchor="ctr"/>
          <a:lstStyle/>
          <a:p>
            <a:pPr marL="0" indent="0">
              <a:buNone/>
            </a:pPr>
            <a:r>
              <a:rPr lang="en-US" sz="1300" b="1" dirty="0">
                <a:solidFill>
                  <a:srgbClr val="2A2015"/>
                </a:solidFill>
                <a:latin typeface="Calibri" pitchFamily="34" charset="0"/>
                <a:ea typeface="Calibri" pitchFamily="34" charset="-122"/>
                <a:cs typeface="Calibri" pitchFamily="34" charset="-120"/>
              </a:rPr>
              <a:t>White-Glove Courier</a:t>
            </a:r>
            <a:endParaRPr lang="en-US" sz="1300" dirty="0"/>
          </a:p>
        </p:txBody>
      </p:sp>
      <p:sp>
        <p:nvSpPr>
          <p:cNvPr id="20" name="Text 15"/>
          <p:cNvSpPr/>
          <p:nvPr/>
        </p:nvSpPr>
        <p:spPr>
          <a:xfrm>
            <a:off x="1463040" y="3977640"/>
            <a:ext cx="2743200" cy="548640"/>
          </a:xfrm>
          <a:prstGeom prst="rect">
            <a:avLst/>
          </a:prstGeom>
          <a:noFill/>
          <a:ln/>
        </p:spPr>
        <p:txBody>
          <a:bodyPr wrap="square" lIns="0" tIns="0" rIns="0" bIns="0" rtlCol="0" anchor="ctr"/>
          <a:lstStyle/>
          <a:p>
            <a:pPr marL="0" indent="0">
              <a:lnSpc>
                <a:spcPct val="130000"/>
              </a:lnSpc>
              <a:buNone/>
            </a:pPr>
            <a:r>
              <a:rPr lang="en-US" sz="1100" dirty="0">
                <a:solidFill>
                  <a:srgbClr val="5A4E3A"/>
                </a:solidFill>
                <a:latin typeface="Calibri" pitchFamily="34" charset="0"/>
                <a:ea typeface="Calibri" pitchFamily="34" charset="-122"/>
                <a:cs typeface="Calibri" pitchFamily="34" charset="-120"/>
              </a:rPr>
              <a:t>For high-value boxes (above declared value threshold): specialized courier with in-person identity verification at delivery.</a:t>
            </a:r>
            <a:endParaRPr lang="en-US" sz="1100" dirty="0"/>
          </a:p>
        </p:txBody>
      </p:sp>
      <p:sp>
        <p:nvSpPr>
          <p:cNvPr id="21" name="Shape 16"/>
          <p:cNvSpPr/>
          <p:nvPr/>
        </p:nvSpPr>
        <p:spPr>
          <a:xfrm>
            <a:off x="4846320" y="3520440"/>
            <a:ext cx="3749040" cy="114300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22" name="Shape 17"/>
          <p:cNvSpPr/>
          <p:nvPr/>
        </p:nvSpPr>
        <p:spPr>
          <a:xfrm>
            <a:off x="4846320" y="3520440"/>
            <a:ext cx="3749040" cy="45720"/>
          </a:xfrm>
          <a:prstGeom prst="rect">
            <a:avLst/>
          </a:prstGeom>
          <a:solidFill>
            <a:srgbClr val="C9A96E"/>
          </a:solidFill>
          <a:ln/>
        </p:spPr>
        <p:txBody>
          <a:bodyPr/>
          <a:lstStyle/>
          <a:p>
            <a:endParaRPr lang="en-US"/>
          </a:p>
        </p:txBody>
      </p:sp>
      <p:pic>
        <p:nvPicPr>
          <p:cNvPr id="23" name="Image 3" descr="preencoded.png"/>
          <p:cNvPicPr>
            <a:picLocks noChangeAspect="1"/>
          </p:cNvPicPr>
          <p:nvPr/>
        </p:nvPicPr>
        <p:blipFill>
          <a:blip r:embed="rId6"/>
          <a:stretch>
            <a:fillRect/>
          </a:stretch>
        </p:blipFill>
        <p:spPr>
          <a:xfrm>
            <a:off x="5074920" y="3794760"/>
            <a:ext cx="365760" cy="365760"/>
          </a:xfrm>
          <a:prstGeom prst="rect">
            <a:avLst/>
          </a:prstGeom>
        </p:spPr>
      </p:pic>
      <p:sp>
        <p:nvSpPr>
          <p:cNvPr id="24" name="Text 18"/>
          <p:cNvSpPr/>
          <p:nvPr/>
        </p:nvSpPr>
        <p:spPr>
          <a:xfrm>
            <a:off x="5577840" y="3685032"/>
            <a:ext cx="2743200" cy="274320"/>
          </a:xfrm>
          <a:prstGeom prst="rect">
            <a:avLst/>
          </a:prstGeom>
          <a:noFill/>
          <a:ln/>
        </p:spPr>
        <p:txBody>
          <a:bodyPr wrap="square" lIns="0" tIns="0" rIns="0" bIns="0" rtlCol="0" anchor="ctr"/>
          <a:lstStyle/>
          <a:p>
            <a:pPr marL="0" indent="0">
              <a:buNone/>
            </a:pPr>
            <a:r>
              <a:rPr lang="en-US" sz="1300" b="1" dirty="0">
                <a:solidFill>
                  <a:srgbClr val="2A2015"/>
                </a:solidFill>
                <a:latin typeface="Calibri" pitchFamily="34" charset="0"/>
                <a:ea typeface="Calibri" pitchFamily="34" charset="-122"/>
                <a:cs typeface="Calibri" pitchFamily="34" charset="-120"/>
              </a:rPr>
              <a:t>Hold for Pickup</a:t>
            </a:r>
            <a:endParaRPr lang="en-US" sz="1300" dirty="0"/>
          </a:p>
        </p:txBody>
      </p:sp>
      <p:sp>
        <p:nvSpPr>
          <p:cNvPr id="25" name="Text 19"/>
          <p:cNvSpPr/>
          <p:nvPr/>
        </p:nvSpPr>
        <p:spPr>
          <a:xfrm>
            <a:off x="5577840" y="3977640"/>
            <a:ext cx="2743200" cy="548640"/>
          </a:xfrm>
          <a:prstGeom prst="rect">
            <a:avLst/>
          </a:prstGeom>
          <a:noFill/>
          <a:ln/>
        </p:spPr>
        <p:txBody>
          <a:bodyPr wrap="square" lIns="0" tIns="0" rIns="0" bIns="0" rtlCol="0" anchor="ctr"/>
          <a:lstStyle/>
          <a:p>
            <a:pPr marL="0" indent="0">
              <a:lnSpc>
                <a:spcPct val="130000"/>
              </a:lnSpc>
              <a:buNone/>
            </a:pPr>
            <a:r>
              <a:rPr lang="en-US" sz="1100" dirty="0">
                <a:solidFill>
                  <a:srgbClr val="5A4E3A"/>
                </a:solidFill>
                <a:latin typeface="Calibri" pitchFamily="34" charset="0"/>
                <a:ea typeface="Calibri" pitchFamily="34" charset="-122"/>
                <a:cs typeface="Calibri" pitchFamily="34" charset="-120"/>
              </a:rPr>
              <a:t>Beneficiary picks up from a staffed FedEx Office or UPS Store location where ID is verified at the counter.</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1182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96E"/>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000" kern="0" spc="500" dirty="0">
                <a:solidFill>
                  <a:srgbClr val="C9A96E"/>
                </a:solidFill>
                <a:latin typeface="Calibri" pitchFamily="34" charset="0"/>
                <a:ea typeface="Calibri" pitchFamily="34" charset="-122"/>
                <a:cs typeface="Calibri" pitchFamily="34" charset="-120"/>
              </a:rPr>
              <a:t>BENEFICIARY</a:t>
            </a:r>
            <a:endParaRPr lang="en-US" sz="1000" dirty="0"/>
          </a:p>
        </p:txBody>
      </p:sp>
      <p:sp>
        <p:nvSpPr>
          <p:cNvPr id="4" name="Text 2"/>
          <p:cNvSpPr/>
          <p:nvPr/>
        </p:nvSpPr>
        <p:spPr>
          <a:xfrm>
            <a:off x="731520" y="685800"/>
            <a:ext cx="7315200" cy="548640"/>
          </a:xfrm>
          <a:prstGeom prst="rect">
            <a:avLst/>
          </a:prstGeom>
          <a:noFill/>
          <a:ln/>
        </p:spPr>
        <p:txBody>
          <a:bodyPr wrap="square" lIns="0" tIns="0" rIns="0" bIns="0" rtlCol="0" anchor="ctr"/>
          <a:lstStyle/>
          <a:p>
            <a:pPr marL="0" indent="0">
              <a:buNone/>
            </a:pPr>
            <a:r>
              <a:rPr lang="en-US" sz="2800" dirty="0">
                <a:solidFill>
                  <a:srgbClr val="FFFFFF"/>
                </a:solidFill>
                <a:latin typeface="Georgia" pitchFamily="34" charset="0"/>
                <a:ea typeface="Georgia" pitchFamily="34" charset="-122"/>
                <a:cs typeface="Georgia" pitchFamily="34" charset="-120"/>
              </a:rPr>
              <a:t>Beneficiary Profile</a:t>
            </a:r>
            <a:endParaRPr lang="en-US" sz="2800" dirty="0"/>
          </a:p>
        </p:txBody>
      </p:sp>
      <p:sp>
        <p:nvSpPr>
          <p:cNvPr id="5" name="Text 3"/>
          <p:cNvSpPr/>
          <p:nvPr/>
        </p:nvSpPr>
        <p:spPr>
          <a:xfrm>
            <a:off x="731520" y="1325880"/>
            <a:ext cx="7680960" cy="640080"/>
          </a:xfrm>
          <a:prstGeom prst="rect">
            <a:avLst/>
          </a:prstGeom>
          <a:noFill/>
          <a:ln/>
        </p:spPr>
        <p:txBody>
          <a:bodyPr wrap="square" lIns="0" tIns="0" rIns="0" bIns="0" rtlCol="0" anchor="ctr"/>
          <a:lstStyle/>
          <a:p>
            <a:pPr marL="0" indent="0">
              <a:lnSpc>
                <a:spcPct val="150000"/>
              </a:lnSpc>
              <a:buNone/>
            </a:pPr>
            <a:r>
              <a:rPr lang="en-US" sz="1300" dirty="0">
                <a:solidFill>
                  <a:srgbClr val="E8D5B0"/>
                </a:solidFill>
                <a:latin typeface="Calibri" pitchFamily="34" charset="0"/>
                <a:ea typeface="Calibri" pitchFamily="34" charset="-122"/>
                <a:cs typeface="Calibri" pitchFamily="34" charset="-120"/>
              </a:rPr>
              <a:t>When a customer designates a beneficiary or after death, Rempla notifies that person and invites them to create a beneficiary profile — without revealing what they will receive. This creates a living connection that keeps delivery information current.</a:t>
            </a:r>
            <a:endParaRPr lang="en-US" sz="1300" dirty="0"/>
          </a:p>
        </p:txBody>
      </p:sp>
      <p:sp>
        <p:nvSpPr>
          <p:cNvPr id="6" name="Shape 4"/>
          <p:cNvSpPr/>
          <p:nvPr/>
        </p:nvSpPr>
        <p:spPr>
          <a:xfrm>
            <a:off x="731520" y="2194560"/>
            <a:ext cx="3749040" cy="1051560"/>
          </a:xfrm>
          <a:prstGeom prst="rect">
            <a:avLst/>
          </a:prstGeom>
          <a:solidFill>
            <a:srgbClr val="1A2235"/>
          </a:solidFill>
          <a:ln/>
          <a:effectLst>
            <a:outerShdw blurRad="76200" dist="25400" dir="8100000" algn="bl" rotWithShape="0">
              <a:srgbClr val="000000">
                <a:alpha val="10000"/>
              </a:srgbClr>
            </a:outerShdw>
          </a:effectLst>
        </p:spPr>
        <p:txBody>
          <a:bodyPr/>
          <a:lstStyle/>
          <a:p>
            <a:endParaRPr lang="en-US"/>
          </a:p>
        </p:txBody>
      </p:sp>
      <p:sp>
        <p:nvSpPr>
          <p:cNvPr id="7" name="Shape 5"/>
          <p:cNvSpPr/>
          <p:nvPr/>
        </p:nvSpPr>
        <p:spPr>
          <a:xfrm>
            <a:off x="731520" y="2194560"/>
            <a:ext cx="3749040" cy="45720"/>
          </a:xfrm>
          <a:prstGeom prst="rect">
            <a:avLst/>
          </a:prstGeom>
          <a:solidFill>
            <a:srgbClr val="C9A96E"/>
          </a:solidFill>
          <a:ln/>
        </p:spPr>
        <p:txBody>
          <a:bodyPr/>
          <a:lstStyle/>
          <a:p>
            <a:endParaRPr lang="en-US"/>
          </a:p>
        </p:txBody>
      </p:sp>
      <p:pic>
        <p:nvPicPr>
          <p:cNvPr id="8" name="Image 0" descr="preencoded.png"/>
          <p:cNvPicPr>
            <a:picLocks noChangeAspect="1"/>
          </p:cNvPicPr>
          <p:nvPr/>
        </p:nvPicPr>
        <p:blipFill>
          <a:blip r:embed="rId3"/>
          <a:stretch>
            <a:fillRect/>
          </a:stretch>
        </p:blipFill>
        <p:spPr>
          <a:xfrm>
            <a:off x="960120" y="2423160"/>
            <a:ext cx="365760" cy="365760"/>
          </a:xfrm>
          <a:prstGeom prst="rect">
            <a:avLst/>
          </a:prstGeom>
        </p:spPr>
      </p:pic>
      <p:sp>
        <p:nvSpPr>
          <p:cNvPr id="9" name="Text 6"/>
          <p:cNvSpPr/>
          <p:nvPr/>
        </p:nvSpPr>
        <p:spPr>
          <a:xfrm>
            <a:off x="1463040" y="2331720"/>
            <a:ext cx="2743200" cy="27432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Notification</a:t>
            </a:r>
            <a:endParaRPr lang="en-US" sz="1300" dirty="0"/>
          </a:p>
        </p:txBody>
      </p:sp>
      <p:sp>
        <p:nvSpPr>
          <p:cNvPr id="10" name="Text 7"/>
          <p:cNvSpPr/>
          <p:nvPr/>
        </p:nvSpPr>
        <p:spPr>
          <a:xfrm>
            <a:off x="1463040" y="2606040"/>
            <a:ext cx="2743200" cy="548640"/>
          </a:xfrm>
          <a:prstGeom prst="rect">
            <a:avLst/>
          </a:prstGeom>
          <a:noFill/>
          <a:ln/>
        </p:spPr>
        <p:txBody>
          <a:bodyPr wrap="square" lIns="0" tIns="0" rIns="0" bIns="0" rtlCol="0" anchor="ctr"/>
          <a:lstStyle/>
          <a:p>
            <a:pPr marL="0" indent="0">
              <a:lnSpc>
                <a:spcPct val="130000"/>
              </a:lnSpc>
              <a:buNone/>
            </a:pPr>
            <a:r>
              <a:rPr lang="en-US" sz="1000" dirty="0">
                <a:solidFill>
                  <a:srgbClr val="E8D5B0"/>
                </a:solidFill>
                <a:latin typeface="Calibri" pitchFamily="34" charset="0"/>
                <a:ea typeface="Calibri" pitchFamily="34" charset="-122"/>
                <a:cs typeface="Calibri" pitchFamily="34" charset="-120"/>
              </a:rPr>
              <a:t>Beneficiary learns they are a Rempla recipient. They are not told what they will receive or when — only that someone has included them in a plan.</a:t>
            </a:r>
            <a:endParaRPr lang="en-US" sz="1000" dirty="0"/>
          </a:p>
        </p:txBody>
      </p:sp>
      <p:sp>
        <p:nvSpPr>
          <p:cNvPr id="11" name="Shape 8"/>
          <p:cNvSpPr/>
          <p:nvPr/>
        </p:nvSpPr>
        <p:spPr>
          <a:xfrm>
            <a:off x="4846320" y="2194560"/>
            <a:ext cx="3749040" cy="1051560"/>
          </a:xfrm>
          <a:prstGeom prst="rect">
            <a:avLst/>
          </a:prstGeom>
          <a:solidFill>
            <a:srgbClr val="1A2235"/>
          </a:solidFill>
          <a:ln/>
          <a:effectLst>
            <a:outerShdw blurRad="76200" dist="25400" dir="8100000" algn="bl" rotWithShape="0">
              <a:srgbClr val="000000">
                <a:alpha val="10000"/>
              </a:srgbClr>
            </a:outerShdw>
          </a:effectLst>
        </p:spPr>
        <p:txBody>
          <a:bodyPr/>
          <a:lstStyle/>
          <a:p>
            <a:endParaRPr lang="en-US"/>
          </a:p>
        </p:txBody>
      </p:sp>
      <p:sp>
        <p:nvSpPr>
          <p:cNvPr id="12" name="Shape 9"/>
          <p:cNvSpPr/>
          <p:nvPr/>
        </p:nvSpPr>
        <p:spPr>
          <a:xfrm>
            <a:off x="4846320" y="2194560"/>
            <a:ext cx="3749040" cy="45720"/>
          </a:xfrm>
          <a:prstGeom prst="rect">
            <a:avLst/>
          </a:prstGeom>
          <a:solidFill>
            <a:srgbClr val="C9A96E"/>
          </a:solidFill>
          <a:ln/>
        </p:spPr>
        <p:txBody>
          <a:bodyPr/>
          <a:lstStyle/>
          <a:p>
            <a:endParaRPr lang="en-US"/>
          </a:p>
        </p:txBody>
      </p:sp>
      <p:pic>
        <p:nvPicPr>
          <p:cNvPr id="13" name="Image 1" descr="preencoded.png"/>
          <p:cNvPicPr>
            <a:picLocks noChangeAspect="1"/>
          </p:cNvPicPr>
          <p:nvPr/>
        </p:nvPicPr>
        <p:blipFill>
          <a:blip r:embed="rId4"/>
          <a:stretch>
            <a:fillRect/>
          </a:stretch>
        </p:blipFill>
        <p:spPr>
          <a:xfrm>
            <a:off x="5074920" y="2423160"/>
            <a:ext cx="365760" cy="365760"/>
          </a:xfrm>
          <a:prstGeom prst="rect">
            <a:avLst/>
          </a:prstGeom>
        </p:spPr>
      </p:pic>
      <p:sp>
        <p:nvSpPr>
          <p:cNvPr id="14" name="Text 10"/>
          <p:cNvSpPr/>
          <p:nvPr/>
        </p:nvSpPr>
        <p:spPr>
          <a:xfrm>
            <a:off x="5577840" y="2331720"/>
            <a:ext cx="2743200" cy="27432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Profile Creation</a:t>
            </a:r>
            <a:endParaRPr lang="en-US" sz="1300" dirty="0"/>
          </a:p>
        </p:txBody>
      </p:sp>
      <p:sp>
        <p:nvSpPr>
          <p:cNvPr id="15" name="Text 11"/>
          <p:cNvSpPr/>
          <p:nvPr/>
        </p:nvSpPr>
        <p:spPr>
          <a:xfrm>
            <a:off x="5577840" y="2606040"/>
            <a:ext cx="2743200" cy="548640"/>
          </a:xfrm>
          <a:prstGeom prst="rect">
            <a:avLst/>
          </a:prstGeom>
          <a:noFill/>
          <a:ln/>
        </p:spPr>
        <p:txBody>
          <a:bodyPr wrap="square" lIns="0" tIns="0" rIns="0" bIns="0" rtlCol="0" anchor="ctr"/>
          <a:lstStyle/>
          <a:p>
            <a:pPr marL="0" indent="0">
              <a:lnSpc>
                <a:spcPct val="130000"/>
              </a:lnSpc>
              <a:buNone/>
            </a:pPr>
            <a:r>
              <a:rPr lang="en-US" sz="1000" dirty="0">
                <a:solidFill>
                  <a:srgbClr val="E8D5B0"/>
                </a:solidFill>
                <a:latin typeface="Calibri" pitchFamily="34" charset="0"/>
                <a:ea typeface="Calibri" pitchFamily="34" charset="-122"/>
                <a:cs typeface="Calibri" pitchFamily="34" charset="-120"/>
              </a:rPr>
              <a:t>Beneficiary creates a Rempla account with their current name, address, email, and phone. This becomes the verified delivery destination.</a:t>
            </a:r>
            <a:endParaRPr lang="en-US" sz="1000" dirty="0"/>
          </a:p>
        </p:txBody>
      </p:sp>
      <p:sp>
        <p:nvSpPr>
          <p:cNvPr id="16" name="Shape 12"/>
          <p:cNvSpPr/>
          <p:nvPr/>
        </p:nvSpPr>
        <p:spPr>
          <a:xfrm>
            <a:off x="731520" y="3474720"/>
            <a:ext cx="3749040" cy="1051560"/>
          </a:xfrm>
          <a:prstGeom prst="rect">
            <a:avLst/>
          </a:prstGeom>
          <a:solidFill>
            <a:srgbClr val="1A2235"/>
          </a:solidFill>
          <a:ln/>
          <a:effectLst>
            <a:outerShdw blurRad="76200" dist="25400" dir="8100000" algn="bl" rotWithShape="0">
              <a:srgbClr val="000000">
                <a:alpha val="10000"/>
              </a:srgbClr>
            </a:outerShdw>
          </a:effectLst>
        </p:spPr>
        <p:txBody>
          <a:bodyPr/>
          <a:lstStyle/>
          <a:p>
            <a:endParaRPr lang="en-US"/>
          </a:p>
        </p:txBody>
      </p:sp>
      <p:sp>
        <p:nvSpPr>
          <p:cNvPr id="17" name="Shape 13"/>
          <p:cNvSpPr/>
          <p:nvPr/>
        </p:nvSpPr>
        <p:spPr>
          <a:xfrm>
            <a:off x="731520" y="3474720"/>
            <a:ext cx="3749040" cy="45720"/>
          </a:xfrm>
          <a:prstGeom prst="rect">
            <a:avLst/>
          </a:prstGeom>
          <a:solidFill>
            <a:srgbClr val="C9A96E"/>
          </a:solidFill>
          <a:ln/>
        </p:spPr>
        <p:txBody>
          <a:bodyPr/>
          <a:lstStyle/>
          <a:p>
            <a:endParaRPr lang="en-US"/>
          </a:p>
        </p:txBody>
      </p:sp>
      <p:pic>
        <p:nvPicPr>
          <p:cNvPr id="18" name="Image 2" descr="preencoded.png"/>
          <p:cNvPicPr>
            <a:picLocks noChangeAspect="1"/>
          </p:cNvPicPr>
          <p:nvPr/>
        </p:nvPicPr>
        <p:blipFill>
          <a:blip r:embed="rId5"/>
          <a:stretch>
            <a:fillRect/>
          </a:stretch>
        </p:blipFill>
        <p:spPr>
          <a:xfrm>
            <a:off x="960120" y="3703320"/>
            <a:ext cx="365760" cy="365760"/>
          </a:xfrm>
          <a:prstGeom prst="rect">
            <a:avLst/>
          </a:prstGeom>
        </p:spPr>
      </p:pic>
      <p:sp>
        <p:nvSpPr>
          <p:cNvPr id="19" name="Text 14"/>
          <p:cNvSpPr/>
          <p:nvPr/>
        </p:nvSpPr>
        <p:spPr>
          <a:xfrm>
            <a:off x="1463040" y="3611880"/>
            <a:ext cx="2743200" cy="27432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Self-Service Updates</a:t>
            </a:r>
            <a:endParaRPr lang="en-US" sz="1300" dirty="0"/>
          </a:p>
        </p:txBody>
      </p:sp>
      <p:sp>
        <p:nvSpPr>
          <p:cNvPr id="20" name="Text 15"/>
          <p:cNvSpPr/>
          <p:nvPr/>
        </p:nvSpPr>
        <p:spPr>
          <a:xfrm>
            <a:off x="1463040" y="3886200"/>
            <a:ext cx="2743200" cy="548640"/>
          </a:xfrm>
          <a:prstGeom prst="rect">
            <a:avLst/>
          </a:prstGeom>
          <a:noFill/>
          <a:ln/>
        </p:spPr>
        <p:txBody>
          <a:bodyPr wrap="square" lIns="0" tIns="0" rIns="0" bIns="0" rtlCol="0" anchor="ctr"/>
          <a:lstStyle/>
          <a:p>
            <a:pPr marL="0" indent="0">
              <a:lnSpc>
                <a:spcPct val="130000"/>
              </a:lnSpc>
              <a:buNone/>
            </a:pPr>
            <a:r>
              <a:rPr lang="en-US" sz="1000" dirty="0">
                <a:solidFill>
                  <a:srgbClr val="E8D5B0"/>
                </a:solidFill>
                <a:latin typeface="Calibri" pitchFamily="34" charset="0"/>
                <a:ea typeface="Calibri" pitchFamily="34" charset="-122"/>
                <a:cs typeface="Calibri" pitchFamily="34" charset="-120"/>
              </a:rPr>
              <a:t>Beneficiary can update their address, contact info, and preferences at any time. No action needed from the customer or Plan Protector.</a:t>
            </a:r>
            <a:endParaRPr lang="en-US" sz="1000" dirty="0"/>
          </a:p>
        </p:txBody>
      </p:sp>
      <p:sp>
        <p:nvSpPr>
          <p:cNvPr id="21" name="Shape 16"/>
          <p:cNvSpPr/>
          <p:nvPr/>
        </p:nvSpPr>
        <p:spPr>
          <a:xfrm>
            <a:off x="4846320" y="3474720"/>
            <a:ext cx="3749040" cy="1051560"/>
          </a:xfrm>
          <a:prstGeom prst="rect">
            <a:avLst/>
          </a:prstGeom>
          <a:solidFill>
            <a:srgbClr val="1A2235"/>
          </a:solidFill>
          <a:ln/>
          <a:effectLst>
            <a:outerShdw blurRad="76200" dist="25400" dir="8100000" algn="bl" rotWithShape="0">
              <a:srgbClr val="000000">
                <a:alpha val="10000"/>
              </a:srgbClr>
            </a:outerShdw>
          </a:effectLst>
        </p:spPr>
        <p:txBody>
          <a:bodyPr/>
          <a:lstStyle/>
          <a:p>
            <a:endParaRPr lang="en-US"/>
          </a:p>
        </p:txBody>
      </p:sp>
      <p:sp>
        <p:nvSpPr>
          <p:cNvPr id="22" name="Shape 17"/>
          <p:cNvSpPr/>
          <p:nvPr/>
        </p:nvSpPr>
        <p:spPr>
          <a:xfrm>
            <a:off x="4846320" y="3474720"/>
            <a:ext cx="3749040" cy="45720"/>
          </a:xfrm>
          <a:prstGeom prst="rect">
            <a:avLst/>
          </a:prstGeom>
          <a:solidFill>
            <a:srgbClr val="C9A96E"/>
          </a:solidFill>
          <a:ln/>
        </p:spPr>
        <p:txBody>
          <a:bodyPr/>
          <a:lstStyle/>
          <a:p>
            <a:endParaRPr lang="en-US"/>
          </a:p>
        </p:txBody>
      </p:sp>
      <p:pic>
        <p:nvPicPr>
          <p:cNvPr id="23" name="Image 3" descr="preencoded.png"/>
          <p:cNvPicPr>
            <a:picLocks noChangeAspect="1"/>
          </p:cNvPicPr>
          <p:nvPr/>
        </p:nvPicPr>
        <p:blipFill>
          <a:blip r:embed="rId6"/>
          <a:stretch>
            <a:fillRect/>
          </a:stretch>
        </p:blipFill>
        <p:spPr>
          <a:xfrm>
            <a:off x="5074920" y="3703320"/>
            <a:ext cx="365760" cy="365760"/>
          </a:xfrm>
          <a:prstGeom prst="rect">
            <a:avLst/>
          </a:prstGeom>
        </p:spPr>
      </p:pic>
      <p:sp>
        <p:nvSpPr>
          <p:cNvPr id="24" name="Text 18"/>
          <p:cNvSpPr/>
          <p:nvPr/>
        </p:nvSpPr>
        <p:spPr>
          <a:xfrm>
            <a:off x="5577840" y="3611880"/>
            <a:ext cx="2743200" cy="27432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Verification Code Delivery</a:t>
            </a:r>
            <a:endParaRPr lang="en-US" sz="1300" dirty="0"/>
          </a:p>
        </p:txBody>
      </p:sp>
      <p:sp>
        <p:nvSpPr>
          <p:cNvPr id="25" name="Text 19"/>
          <p:cNvSpPr/>
          <p:nvPr/>
        </p:nvSpPr>
        <p:spPr>
          <a:xfrm>
            <a:off x="5577840" y="3886200"/>
            <a:ext cx="2743200" cy="548640"/>
          </a:xfrm>
          <a:prstGeom prst="rect">
            <a:avLst/>
          </a:prstGeom>
          <a:noFill/>
          <a:ln/>
        </p:spPr>
        <p:txBody>
          <a:bodyPr wrap="square" lIns="0" tIns="0" rIns="0" bIns="0" rtlCol="0" anchor="ctr"/>
          <a:lstStyle/>
          <a:p>
            <a:pPr marL="0" indent="0">
              <a:lnSpc>
                <a:spcPct val="130000"/>
              </a:lnSpc>
              <a:buNone/>
            </a:pPr>
            <a:r>
              <a:rPr lang="en-US" sz="1000" dirty="0">
                <a:solidFill>
                  <a:srgbClr val="E8D5B0"/>
                </a:solidFill>
                <a:latin typeface="Calibri" pitchFamily="34" charset="0"/>
                <a:ea typeface="Calibri" pitchFamily="34" charset="-122"/>
                <a:cs typeface="Calibri" pitchFamily="34" charset="-120"/>
              </a:rPr>
              <a:t>When delivery is triggered, the verification code is sent directly through the beneficiary’s Rempla profile — no stale contact info.</a:t>
            </a:r>
            <a:endParaRPr lang="en-US" sz="1000" dirty="0"/>
          </a:p>
        </p:txBody>
      </p:sp>
      <p:sp>
        <p:nvSpPr>
          <p:cNvPr id="26" name="Text 20"/>
          <p:cNvSpPr/>
          <p:nvPr/>
        </p:nvSpPr>
        <p:spPr>
          <a:xfrm>
            <a:off x="731520" y="4754880"/>
            <a:ext cx="7680960" cy="274320"/>
          </a:xfrm>
          <a:prstGeom prst="rect">
            <a:avLst/>
          </a:prstGeom>
          <a:noFill/>
          <a:ln/>
        </p:spPr>
        <p:txBody>
          <a:bodyPr wrap="square" lIns="0" tIns="0" rIns="0" bIns="0" rtlCol="0" anchor="ctr"/>
          <a:lstStyle/>
          <a:p>
            <a:pPr marL="0" indent="0">
              <a:buNone/>
            </a:pPr>
            <a:r>
              <a:rPr lang="en-US" sz="1100" i="1" dirty="0">
                <a:solidFill>
                  <a:srgbClr val="9A8C78"/>
                </a:solidFill>
                <a:latin typeface="Calibri" pitchFamily="34" charset="0"/>
                <a:ea typeface="Calibri" pitchFamily="34" charset="-122"/>
                <a:cs typeface="Calibri" pitchFamily="34" charset="-120"/>
              </a:rPr>
              <a:t>Customer controls whether to notify beneficiary now (recommended) or keep confidential until delivery is triggered.</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1182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96E"/>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000" kern="0" spc="500" dirty="0">
                <a:solidFill>
                  <a:srgbClr val="C9A96E"/>
                </a:solidFill>
                <a:latin typeface="Calibri" pitchFamily="34" charset="0"/>
                <a:ea typeface="Calibri" pitchFamily="34" charset="-122"/>
                <a:cs typeface="Calibri" pitchFamily="34" charset="-120"/>
              </a:rPr>
              <a:t>SAFEGUARDS</a:t>
            </a:r>
            <a:endParaRPr lang="en-US" sz="1000" dirty="0"/>
          </a:p>
        </p:txBody>
      </p:sp>
      <p:sp>
        <p:nvSpPr>
          <p:cNvPr id="4" name="Text 2"/>
          <p:cNvSpPr/>
          <p:nvPr/>
        </p:nvSpPr>
        <p:spPr>
          <a:xfrm>
            <a:off x="731520" y="685800"/>
            <a:ext cx="7315200" cy="548640"/>
          </a:xfrm>
          <a:prstGeom prst="rect">
            <a:avLst/>
          </a:prstGeom>
          <a:noFill/>
          <a:ln/>
        </p:spPr>
        <p:txBody>
          <a:bodyPr wrap="square" lIns="0" tIns="0" rIns="0" bIns="0" rtlCol="0" anchor="ctr"/>
          <a:lstStyle/>
          <a:p>
            <a:pPr marL="0" indent="0">
              <a:buNone/>
            </a:pPr>
            <a:r>
              <a:rPr lang="en-US" sz="2800" dirty="0">
                <a:solidFill>
                  <a:srgbClr val="FFFFFF"/>
                </a:solidFill>
                <a:latin typeface="Georgia" pitchFamily="34" charset="0"/>
                <a:ea typeface="Georgia" pitchFamily="34" charset="-122"/>
                <a:cs typeface="Georgia" pitchFamily="34" charset="-120"/>
              </a:rPr>
              <a:t>Plan Protector Safeguards</a:t>
            </a:r>
            <a:endParaRPr lang="en-US" sz="2800" dirty="0"/>
          </a:p>
        </p:txBody>
      </p:sp>
      <p:sp>
        <p:nvSpPr>
          <p:cNvPr id="5" name="Text 3"/>
          <p:cNvSpPr/>
          <p:nvPr/>
        </p:nvSpPr>
        <p:spPr>
          <a:xfrm>
            <a:off x="731520" y="1325880"/>
            <a:ext cx="7680960" cy="640080"/>
          </a:xfrm>
          <a:prstGeom prst="rect">
            <a:avLst/>
          </a:prstGeom>
          <a:noFill/>
          <a:ln/>
        </p:spPr>
        <p:txBody>
          <a:bodyPr wrap="square" lIns="0" tIns="0" rIns="0" bIns="0" rtlCol="0" anchor="ctr"/>
          <a:lstStyle/>
          <a:p>
            <a:pPr marL="0" indent="0">
              <a:lnSpc>
                <a:spcPct val="150000"/>
              </a:lnSpc>
              <a:buNone/>
            </a:pPr>
            <a:r>
              <a:rPr lang="en-US" sz="1300" dirty="0">
                <a:solidFill>
                  <a:srgbClr val="E8D5B0"/>
                </a:solidFill>
                <a:latin typeface="Calibri" pitchFamily="34" charset="0"/>
                <a:ea typeface="Calibri" pitchFamily="34" charset="-122"/>
                <a:cs typeface="Calibri" pitchFamily="34" charset="-120"/>
              </a:rPr>
              <a:t>The Plan Protector is the human link between the customer’s wishes and their fulfillment. If all Plan Protectors become unreachable, vault boxes could remain in storage indefinitely. These safeguards mitigate that risk.</a:t>
            </a:r>
            <a:endParaRPr lang="en-US" sz="1300" dirty="0"/>
          </a:p>
        </p:txBody>
      </p:sp>
      <p:sp>
        <p:nvSpPr>
          <p:cNvPr id="6" name="Shape 4"/>
          <p:cNvSpPr/>
          <p:nvPr/>
        </p:nvSpPr>
        <p:spPr>
          <a:xfrm>
            <a:off x="731520" y="2194560"/>
            <a:ext cx="3749040" cy="1051560"/>
          </a:xfrm>
          <a:prstGeom prst="rect">
            <a:avLst/>
          </a:prstGeom>
          <a:solidFill>
            <a:srgbClr val="1A2235"/>
          </a:solidFill>
          <a:ln w="6350">
            <a:solidFill>
              <a:srgbClr val="C9A96E"/>
            </a:solidFill>
            <a:prstDash val="solid"/>
          </a:ln>
        </p:spPr>
        <p:txBody>
          <a:bodyPr/>
          <a:lstStyle/>
          <a:p>
            <a:endParaRPr lang="en-US"/>
          </a:p>
        </p:txBody>
      </p:sp>
      <p:pic>
        <p:nvPicPr>
          <p:cNvPr id="7" name="Image 0" descr="preencoded.png"/>
          <p:cNvPicPr>
            <a:picLocks noChangeAspect="1"/>
          </p:cNvPicPr>
          <p:nvPr/>
        </p:nvPicPr>
        <p:blipFill>
          <a:blip r:embed="rId3"/>
          <a:stretch>
            <a:fillRect/>
          </a:stretch>
        </p:blipFill>
        <p:spPr>
          <a:xfrm>
            <a:off x="960120" y="2468880"/>
            <a:ext cx="365760" cy="365760"/>
          </a:xfrm>
          <a:prstGeom prst="rect">
            <a:avLst/>
          </a:prstGeom>
        </p:spPr>
      </p:pic>
      <p:sp>
        <p:nvSpPr>
          <p:cNvPr id="8" name="Text 5"/>
          <p:cNvSpPr/>
          <p:nvPr/>
        </p:nvSpPr>
        <p:spPr>
          <a:xfrm>
            <a:off x="1463040" y="2331720"/>
            <a:ext cx="2743200" cy="274320"/>
          </a:xfrm>
          <a:prstGeom prst="rect">
            <a:avLst/>
          </a:prstGeom>
          <a:noFill/>
          <a:ln/>
        </p:spPr>
        <p:txBody>
          <a:bodyPr wrap="square" lIns="0" tIns="0" rIns="0" bIns="0" rtlCol="0" anchor="ctr"/>
          <a:lstStyle/>
          <a:p>
            <a:pPr marL="0" indent="0">
              <a:buNone/>
            </a:pPr>
            <a:r>
              <a:rPr lang="en-US" sz="1300" b="1" dirty="0">
                <a:solidFill>
                  <a:srgbClr val="C9A96E"/>
                </a:solidFill>
                <a:latin typeface="Calibri" pitchFamily="34" charset="0"/>
                <a:ea typeface="Calibri" pitchFamily="34" charset="-122"/>
                <a:cs typeface="Calibri" pitchFamily="34" charset="-120"/>
              </a:rPr>
              <a:t>Require 2+ Plan Protectors</a:t>
            </a:r>
            <a:endParaRPr lang="en-US" sz="1300" dirty="0"/>
          </a:p>
        </p:txBody>
      </p:sp>
      <p:sp>
        <p:nvSpPr>
          <p:cNvPr id="9" name="Text 6"/>
          <p:cNvSpPr/>
          <p:nvPr/>
        </p:nvSpPr>
        <p:spPr>
          <a:xfrm>
            <a:off x="1463040" y="2633472"/>
            <a:ext cx="2743200" cy="502920"/>
          </a:xfrm>
          <a:prstGeom prst="rect">
            <a:avLst/>
          </a:prstGeom>
          <a:noFill/>
          <a:ln/>
        </p:spPr>
        <p:txBody>
          <a:bodyPr wrap="square" lIns="0" tIns="0" rIns="0" bIns="0" rtlCol="0" anchor="ctr"/>
          <a:lstStyle/>
          <a:p>
            <a:pPr marL="0" indent="0">
              <a:lnSpc>
                <a:spcPct val="130000"/>
              </a:lnSpc>
              <a:buNone/>
            </a:pPr>
            <a:r>
              <a:rPr lang="en-US" sz="1100" dirty="0">
                <a:solidFill>
                  <a:srgbClr val="E8D5B0"/>
                </a:solidFill>
                <a:latin typeface="Calibri" pitchFamily="34" charset="0"/>
                <a:ea typeface="Calibri" pitchFamily="34" charset="-122"/>
                <a:cs typeface="Calibri" pitchFamily="34" charset="-120"/>
              </a:rPr>
              <a:t>Redundancy is the simplest protection. Make multiple protectors a strong recommendation or requirement.</a:t>
            </a:r>
            <a:endParaRPr lang="en-US" sz="1100" dirty="0"/>
          </a:p>
        </p:txBody>
      </p:sp>
      <p:sp>
        <p:nvSpPr>
          <p:cNvPr id="10" name="Shape 7"/>
          <p:cNvSpPr/>
          <p:nvPr/>
        </p:nvSpPr>
        <p:spPr>
          <a:xfrm>
            <a:off x="4846320" y="2194560"/>
            <a:ext cx="3749040" cy="1051560"/>
          </a:xfrm>
          <a:prstGeom prst="rect">
            <a:avLst/>
          </a:prstGeom>
          <a:solidFill>
            <a:srgbClr val="1A2235"/>
          </a:solidFill>
          <a:ln w="6350">
            <a:solidFill>
              <a:srgbClr val="C9A96E"/>
            </a:solidFill>
            <a:prstDash val="solid"/>
          </a:ln>
        </p:spPr>
        <p:txBody>
          <a:bodyPr/>
          <a:lstStyle/>
          <a:p>
            <a:endParaRPr lang="en-US"/>
          </a:p>
        </p:txBody>
      </p:sp>
      <p:pic>
        <p:nvPicPr>
          <p:cNvPr id="11" name="Image 1" descr="preencoded.png"/>
          <p:cNvPicPr>
            <a:picLocks noChangeAspect="1"/>
          </p:cNvPicPr>
          <p:nvPr/>
        </p:nvPicPr>
        <p:blipFill>
          <a:blip r:embed="rId4"/>
          <a:stretch>
            <a:fillRect/>
          </a:stretch>
        </p:blipFill>
        <p:spPr>
          <a:xfrm>
            <a:off x="5074920" y="2468880"/>
            <a:ext cx="365760" cy="365760"/>
          </a:xfrm>
          <a:prstGeom prst="rect">
            <a:avLst/>
          </a:prstGeom>
        </p:spPr>
      </p:pic>
      <p:sp>
        <p:nvSpPr>
          <p:cNvPr id="12" name="Text 8"/>
          <p:cNvSpPr/>
          <p:nvPr/>
        </p:nvSpPr>
        <p:spPr>
          <a:xfrm>
            <a:off x="5577840" y="2331720"/>
            <a:ext cx="2743200" cy="274320"/>
          </a:xfrm>
          <a:prstGeom prst="rect">
            <a:avLst/>
          </a:prstGeom>
          <a:noFill/>
          <a:ln/>
        </p:spPr>
        <p:txBody>
          <a:bodyPr wrap="square" lIns="0" tIns="0" rIns="0" bIns="0" rtlCol="0" anchor="ctr"/>
          <a:lstStyle/>
          <a:p>
            <a:pPr marL="0" indent="0">
              <a:buNone/>
            </a:pPr>
            <a:r>
              <a:rPr lang="en-US" sz="1300" b="1" dirty="0">
                <a:solidFill>
                  <a:srgbClr val="C9A96E"/>
                </a:solidFill>
                <a:latin typeface="Calibri" pitchFamily="34" charset="0"/>
                <a:ea typeface="Calibri" pitchFamily="34" charset="-122"/>
                <a:cs typeface="Calibri" pitchFamily="34" charset="-120"/>
              </a:rPr>
              <a:t>Annual Wellness Checks</a:t>
            </a:r>
            <a:endParaRPr lang="en-US" sz="1300" dirty="0"/>
          </a:p>
        </p:txBody>
      </p:sp>
      <p:sp>
        <p:nvSpPr>
          <p:cNvPr id="13" name="Text 9"/>
          <p:cNvSpPr/>
          <p:nvPr/>
        </p:nvSpPr>
        <p:spPr>
          <a:xfrm>
            <a:off x="5577840" y="2633472"/>
            <a:ext cx="2743200" cy="502920"/>
          </a:xfrm>
          <a:prstGeom prst="rect">
            <a:avLst/>
          </a:prstGeom>
          <a:noFill/>
          <a:ln/>
        </p:spPr>
        <p:txBody>
          <a:bodyPr wrap="square" lIns="0" tIns="0" rIns="0" bIns="0" rtlCol="0" anchor="ctr"/>
          <a:lstStyle/>
          <a:p>
            <a:pPr marL="0" indent="0">
              <a:lnSpc>
                <a:spcPct val="130000"/>
              </a:lnSpc>
              <a:buNone/>
            </a:pPr>
            <a:r>
              <a:rPr lang="en-US" sz="1100" dirty="0">
                <a:solidFill>
                  <a:srgbClr val="E8D5B0"/>
                </a:solidFill>
                <a:latin typeface="Calibri" pitchFamily="34" charset="0"/>
                <a:ea typeface="Calibri" pitchFamily="34" charset="-122"/>
                <a:cs typeface="Calibri" pitchFamily="34" charset="-120"/>
              </a:rPr>
              <a:t>Automated check-in to confirm each Plan Protector’s contact info and awareness of their role.</a:t>
            </a:r>
            <a:endParaRPr lang="en-US" sz="1100" dirty="0"/>
          </a:p>
        </p:txBody>
      </p:sp>
      <p:sp>
        <p:nvSpPr>
          <p:cNvPr id="14" name="Shape 10"/>
          <p:cNvSpPr/>
          <p:nvPr/>
        </p:nvSpPr>
        <p:spPr>
          <a:xfrm>
            <a:off x="731520" y="3474720"/>
            <a:ext cx="3749040" cy="1051560"/>
          </a:xfrm>
          <a:prstGeom prst="rect">
            <a:avLst/>
          </a:prstGeom>
          <a:solidFill>
            <a:srgbClr val="1A2235"/>
          </a:solidFill>
          <a:ln w="6350">
            <a:solidFill>
              <a:srgbClr val="C9A96E"/>
            </a:solidFill>
            <a:prstDash val="solid"/>
          </a:ln>
        </p:spPr>
        <p:txBody>
          <a:bodyPr/>
          <a:lstStyle/>
          <a:p>
            <a:endParaRPr lang="en-US"/>
          </a:p>
        </p:txBody>
      </p:sp>
      <p:pic>
        <p:nvPicPr>
          <p:cNvPr id="15" name="Image 2" descr="preencoded.png"/>
          <p:cNvPicPr>
            <a:picLocks noChangeAspect="1"/>
          </p:cNvPicPr>
          <p:nvPr/>
        </p:nvPicPr>
        <p:blipFill>
          <a:blip r:embed="rId5"/>
          <a:stretch>
            <a:fillRect/>
          </a:stretch>
        </p:blipFill>
        <p:spPr>
          <a:xfrm>
            <a:off x="960120" y="3749040"/>
            <a:ext cx="365760" cy="365760"/>
          </a:xfrm>
          <a:prstGeom prst="rect">
            <a:avLst/>
          </a:prstGeom>
        </p:spPr>
      </p:pic>
      <p:sp>
        <p:nvSpPr>
          <p:cNvPr id="16" name="Text 11"/>
          <p:cNvSpPr/>
          <p:nvPr/>
        </p:nvSpPr>
        <p:spPr>
          <a:xfrm>
            <a:off x="1463040" y="3611880"/>
            <a:ext cx="2743200" cy="274320"/>
          </a:xfrm>
          <a:prstGeom prst="rect">
            <a:avLst/>
          </a:prstGeom>
          <a:noFill/>
          <a:ln/>
        </p:spPr>
        <p:txBody>
          <a:bodyPr wrap="square" lIns="0" tIns="0" rIns="0" bIns="0" rtlCol="0" anchor="ctr"/>
          <a:lstStyle/>
          <a:p>
            <a:pPr marL="0" indent="0">
              <a:buNone/>
            </a:pPr>
            <a:r>
              <a:rPr lang="en-US" sz="1300" b="1" dirty="0">
                <a:solidFill>
                  <a:srgbClr val="C9A96E"/>
                </a:solidFill>
                <a:latin typeface="Calibri" pitchFamily="34" charset="0"/>
                <a:ea typeface="Calibri" pitchFamily="34" charset="-122"/>
                <a:cs typeface="Calibri" pitchFamily="34" charset="-120"/>
              </a:rPr>
              <a:t>Fallback Escalation</a:t>
            </a:r>
            <a:endParaRPr lang="en-US" sz="1300" dirty="0"/>
          </a:p>
        </p:txBody>
      </p:sp>
      <p:sp>
        <p:nvSpPr>
          <p:cNvPr id="17" name="Text 12"/>
          <p:cNvSpPr/>
          <p:nvPr/>
        </p:nvSpPr>
        <p:spPr>
          <a:xfrm>
            <a:off x="1463040" y="3913632"/>
            <a:ext cx="2743200" cy="502920"/>
          </a:xfrm>
          <a:prstGeom prst="rect">
            <a:avLst/>
          </a:prstGeom>
          <a:noFill/>
          <a:ln/>
        </p:spPr>
        <p:txBody>
          <a:bodyPr wrap="square" lIns="0" tIns="0" rIns="0" bIns="0" rtlCol="0" anchor="ctr"/>
          <a:lstStyle/>
          <a:p>
            <a:pPr marL="0" indent="0">
              <a:lnSpc>
                <a:spcPct val="130000"/>
              </a:lnSpc>
              <a:buNone/>
            </a:pPr>
            <a:r>
              <a:rPr lang="en-US" sz="1100" dirty="0">
                <a:solidFill>
                  <a:srgbClr val="E8D5B0"/>
                </a:solidFill>
                <a:latin typeface="Calibri" pitchFamily="34" charset="0"/>
                <a:ea typeface="Calibri" pitchFamily="34" charset="-122"/>
                <a:cs typeface="Calibri" pitchFamily="34" charset="-120"/>
              </a:rPr>
              <a:t>If all protectors are unreachable, a defined process engages emergency contacts or third-party executor services.</a:t>
            </a:r>
            <a:endParaRPr lang="en-US" sz="1100" dirty="0"/>
          </a:p>
        </p:txBody>
      </p:sp>
      <p:sp>
        <p:nvSpPr>
          <p:cNvPr id="18" name="Shape 13"/>
          <p:cNvSpPr/>
          <p:nvPr/>
        </p:nvSpPr>
        <p:spPr>
          <a:xfrm>
            <a:off x="4846320" y="3474720"/>
            <a:ext cx="3749040" cy="1051560"/>
          </a:xfrm>
          <a:prstGeom prst="rect">
            <a:avLst/>
          </a:prstGeom>
          <a:solidFill>
            <a:srgbClr val="1A2235"/>
          </a:solidFill>
          <a:ln w="6350">
            <a:solidFill>
              <a:srgbClr val="C9A96E"/>
            </a:solidFill>
            <a:prstDash val="solid"/>
          </a:ln>
        </p:spPr>
        <p:txBody>
          <a:bodyPr/>
          <a:lstStyle/>
          <a:p>
            <a:endParaRPr lang="en-US"/>
          </a:p>
        </p:txBody>
      </p:sp>
      <p:pic>
        <p:nvPicPr>
          <p:cNvPr id="19" name="Image 3" descr="preencoded.png"/>
          <p:cNvPicPr>
            <a:picLocks noChangeAspect="1"/>
          </p:cNvPicPr>
          <p:nvPr/>
        </p:nvPicPr>
        <p:blipFill>
          <a:blip r:embed="rId6"/>
          <a:stretch>
            <a:fillRect/>
          </a:stretch>
        </p:blipFill>
        <p:spPr>
          <a:xfrm>
            <a:off x="5074920" y="3749040"/>
            <a:ext cx="365760" cy="365760"/>
          </a:xfrm>
          <a:prstGeom prst="rect">
            <a:avLst/>
          </a:prstGeom>
        </p:spPr>
      </p:pic>
      <p:sp>
        <p:nvSpPr>
          <p:cNvPr id="20" name="Text 14"/>
          <p:cNvSpPr/>
          <p:nvPr/>
        </p:nvSpPr>
        <p:spPr>
          <a:xfrm>
            <a:off x="5577840" y="3611880"/>
            <a:ext cx="2743200" cy="274320"/>
          </a:xfrm>
          <a:prstGeom prst="rect">
            <a:avLst/>
          </a:prstGeom>
          <a:noFill/>
          <a:ln/>
        </p:spPr>
        <p:txBody>
          <a:bodyPr wrap="square" lIns="0" tIns="0" rIns="0" bIns="0" rtlCol="0" anchor="ctr"/>
          <a:lstStyle/>
          <a:p>
            <a:pPr marL="0" indent="0">
              <a:buNone/>
            </a:pPr>
            <a:r>
              <a:rPr lang="en-US" sz="1300" b="1" dirty="0">
                <a:solidFill>
                  <a:srgbClr val="C9A96E"/>
                </a:solidFill>
                <a:latin typeface="Calibri" pitchFamily="34" charset="0"/>
                <a:ea typeface="Calibri" pitchFamily="34" charset="-122"/>
                <a:cs typeface="Calibri" pitchFamily="34" charset="-120"/>
              </a:rPr>
              <a:t>Activity Monitoring</a:t>
            </a:r>
            <a:endParaRPr lang="en-US" sz="1300" dirty="0"/>
          </a:p>
        </p:txBody>
      </p:sp>
      <p:sp>
        <p:nvSpPr>
          <p:cNvPr id="21" name="Text 15"/>
          <p:cNvSpPr/>
          <p:nvPr/>
        </p:nvSpPr>
        <p:spPr>
          <a:xfrm>
            <a:off x="5577840" y="3913632"/>
            <a:ext cx="2743200" cy="502920"/>
          </a:xfrm>
          <a:prstGeom prst="rect">
            <a:avLst/>
          </a:prstGeom>
          <a:noFill/>
          <a:ln/>
        </p:spPr>
        <p:txBody>
          <a:bodyPr wrap="square" lIns="0" tIns="0" rIns="0" bIns="0" rtlCol="0" anchor="ctr"/>
          <a:lstStyle/>
          <a:p>
            <a:pPr marL="0" indent="0">
              <a:lnSpc>
                <a:spcPct val="130000"/>
              </a:lnSpc>
              <a:buNone/>
            </a:pPr>
            <a:r>
              <a:rPr lang="en-US" sz="1100" dirty="0">
                <a:solidFill>
                  <a:srgbClr val="E8D5B0"/>
                </a:solidFill>
                <a:latin typeface="Calibri" pitchFamily="34" charset="0"/>
                <a:ea typeface="Calibri" pitchFamily="34" charset="-122"/>
                <a:cs typeface="Calibri" pitchFamily="34" charset="-120"/>
              </a:rPr>
              <a:t>Optional “dead man’s switch” — if the customer has no activity for a set period, Rempla contacts Plan Protectors to check in.</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96E"/>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000" kern="0" spc="500" dirty="0">
                <a:solidFill>
                  <a:srgbClr val="A07840"/>
                </a:solidFill>
                <a:latin typeface="Calibri" pitchFamily="34" charset="0"/>
                <a:ea typeface="Calibri" pitchFamily="34" charset="-122"/>
                <a:cs typeface="Calibri" pitchFamily="34" charset="-120"/>
              </a:rPr>
              <a:t>PRICING</a:t>
            </a:r>
            <a:endParaRPr lang="en-US" sz="1000" dirty="0"/>
          </a:p>
        </p:txBody>
      </p:sp>
      <p:sp>
        <p:nvSpPr>
          <p:cNvPr id="4" name="Text 2"/>
          <p:cNvSpPr/>
          <p:nvPr/>
        </p:nvSpPr>
        <p:spPr>
          <a:xfrm>
            <a:off x="731520" y="685800"/>
            <a:ext cx="7315200" cy="548640"/>
          </a:xfrm>
          <a:prstGeom prst="rect">
            <a:avLst/>
          </a:prstGeom>
          <a:noFill/>
          <a:ln/>
        </p:spPr>
        <p:txBody>
          <a:bodyPr wrap="square" lIns="0" tIns="0" rIns="0" bIns="0" rtlCol="0" anchor="ctr"/>
          <a:lstStyle/>
          <a:p>
            <a:pPr marL="0" indent="0">
              <a:buNone/>
            </a:pPr>
            <a:r>
              <a:rPr lang="en-US" sz="2800" dirty="0">
                <a:solidFill>
                  <a:srgbClr val="2A2015"/>
                </a:solidFill>
                <a:latin typeface="Georgia" pitchFamily="34" charset="0"/>
                <a:ea typeface="Georgia" pitchFamily="34" charset="-122"/>
                <a:cs typeface="Georgia" pitchFamily="34" charset="-120"/>
              </a:rPr>
              <a:t>Vault Box Pricing Model</a:t>
            </a:r>
            <a:endParaRPr lang="en-US" sz="2800" dirty="0"/>
          </a:p>
        </p:txBody>
      </p:sp>
      <p:sp>
        <p:nvSpPr>
          <p:cNvPr id="5" name="Text 3"/>
          <p:cNvSpPr/>
          <p:nvPr/>
        </p:nvSpPr>
        <p:spPr>
          <a:xfrm>
            <a:off x="731520" y="1325880"/>
            <a:ext cx="7680960" cy="640080"/>
          </a:xfrm>
          <a:prstGeom prst="rect">
            <a:avLst/>
          </a:prstGeom>
          <a:noFill/>
          <a:ln/>
        </p:spPr>
        <p:txBody>
          <a:bodyPr wrap="square" lIns="0" tIns="0" rIns="0" bIns="0" rtlCol="0" anchor="ctr"/>
          <a:lstStyle/>
          <a:p>
            <a:pPr marL="0" indent="0">
              <a:lnSpc>
                <a:spcPct val="150000"/>
              </a:lnSpc>
              <a:buNone/>
            </a:pPr>
            <a:r>
              <a:rPr lang="en-US" sz="1300" dirty="0">
                <a:solidFill>
                  <a:srgbClr val="5A4E3A"/>
                </a:solidFill>
                <a:latin typeface="Calibri" pitchFamily="34" charset="0"/>
                <a:ea typeface="Calibri" pitchFamily="34" charset="-122"/>
                <a:cs typeface="Calibri" pitchFamily="34" charset="-120"/>
              </a:rPr>
              <a:t>Customers pay per vault box based on two factors: box size and storage duration. There are no subscription tiers or plans — customers order as many boxes as they need, whenever they need them.</a:t>
            </a:r>
            <a:endParaRPr lang="en-US" sz="1300" dirty="0"/>
          </a:p>
        </p:txBody>
      </p:sp>
      <p:sp>
        <p:nvSpPr>
          <p:cNvPr id="6" name="Shape 4"/>
          <p:cNvSpPr/>
          <p:nvPr/>
        </p:nvSpPr>
        <p:spPr>
          <a:xfrm>
            <a:off x="731520" y="2194560"/>
            <a:ext cx="3657600" cy="1188720"/>
          </a:xfrm>
          <a:prstGeom prst="rect">
            <a:avLst/>
          </a:prstGeom>
          <a:solidFill>
            <a:srgbClr val="F7F3EC"/>
          </a:solidFill>
          <a:ln/>
          <a:effectLst>
            <a:outerShdw blurRad="76200" dist="25400" dir="8100000" algn="bl" rotWithShape="0">
              <a:srgbClr val="000000">
                <a:alpha val="10000"/>
              </a:srgbClr>
            </a:outerShdw>
          </a:effectLst>
        </p:spPr>
        <p:txBody>
          <a:bodyPr/>
          <a:lstStyle/>
          <a:p>
            <a:endParaRPr lang="en-US"/>
          </a:p>
        </p:txBody>
      </p:sp>
      <p:sp>
        <p:nvSpPr>
          <p:cNvPr id="7" name="Shape 5"/>
          <p:cNvSpPr/>
          <p:nvPr/>
        </p:nvSpPr>
        <p:spPr>
          <a:xfrm>
            <a:off x="731520" y="2194560"/>
            <a:ext cx="3657600" cy="45720"/>
          </a:xfrm>
          <a:prstGeom prst="rect">
            <a:avLst/>
          </a:prstGeom>
          <a:solidFill>
            <a:srgbClr val="C9A96E"/>
          </a:solidFill>
          <a:ln/>
        </p:spPr>
        <p:txBody>
          <a:bodyPr/>
          <a:lstStyle/>
          <a:p>
            <a:endParaRPr lang="en-US"/>
          </a:p>
        </p:txBody>
      </p:sp>
      <p:pic>
        <p:nvPicPr>
          <p:cNvPr id="8" name="Image 0" descr="preencoded.png"/>
          <p:cNvPicPr>
            <a:picLocks noChangeAspect="1"/>
          </p:cNvPicPr>
          <p:nvPr/>
        </p:nvPicPr>
        <p:blipFill>
          <a:blip r:embed="rId3"/>
          <a:stretch>
            <a:fillRect/>
          </a:stretch>
        </p:blipFill>
        <p:spPr>
          <a:xfrm>
            <a:off x="1005840" y="2423160"/>
            <a:ext cx="320040" cy="320040"/>
          </a:xfrm>
          <a:prstGeom prst="rect">
            <a:avLst/>
          </a:prstGeom>
        </p:spPr>
      </p:pic>
      <p:sp>
        <p:nvSpPr>
          <p:cNvPr id="9" name="Text 6"/>
          <p:cNvSpPr/>
          <p:nvPr/>
        </p:nvSpPr>
        <p:spPr>
          <a:xfrm>
            <a:off x="1463040" y="2423160"/>
            <a:ext cx="2560320" cy="320040"/>
          </a:xfrm>
          <a:prstGeom prst="rect">
            <a:avLst/>
          </a:prstGeom>
          <a:noFill/>
          <a:ln/>
        </p:spPr>
        <p:txBody>
          <a:bodyPr wrap="square" lIns="0" tIns="0" rIns="0" bIns="0" rtlCol="0" anchor="ctr"/>
          <a:lstStyle/>
          <a:p>
            <a:pPr marL="0" indent="0">
              <a:buNone/>
            </a:pPr>
            <a:r>
              <a:rPr lang="en-US" sz="1400" b="1" dirty="0">
                <a:solidFill>
                  <a:srgbClr val="2A2015"/>
                </a:solidFill>
                <a:latin typeface="Calibri" pitchFamily="34" charset="0"/>
                <a:ea typeface="Calibri" pitchFamily="34" charset="-122"/>
                <a:cs typeface="Calibri" pitchFamily="34" charset="-120"/>
              </a:rPr>
              <a:t>Factor 1: Box Size</a:t>
            </a:r>
            <a:endParaRPr lang="en-US" sz="1400" dirty="0"/>
          </a:p>
        </p:txBody>
      </p:sp>
      <p:sp>
        <p:nvSpPr>
          <p:cNvPr id="10" name="Text 7"/>
          <p:cNvSpPr/>
          <p:nvPr/>
        </p:nvSpPr>
        <p:spPr>
          <a:xfrm>
            <a:off x="1005840" y="2834640"/>
            <a:ext cx="3108960" cy="457200"/>
          </a:xfrm>
          <a:prstGeom prst="rect">
            <a:avLst/>
          </a:prstGeom>
          <a:noFill/>
          <a:ln/>
        </p:spPr>
        <p:txBody>
          <a:bodyPr wrap="square" lIns="0" tIns="0" rIns="0" bIns="0" rtlCol="0" anchor="ctr"/>
          <a:lstStyle/>
          <a:p>
            <a:pPr marL="0" indent="0">
              <a:lnSpc>
                <a:spcPct val="130000"/>
              </a:lnSpc>
              <a:buNone/>
            </a:pPr>
            <a:r>
              <a:rPr lang="en-US" sz="1100" dirty="0">
                <a:solidFill>
                  <a:srgbClr val="5A4E3A"/>
                </a:solidFill>
                <a:latin typeface="Calibri" pitchFamily="34" charset="0"/>
                <a:ea typeface="Calibri" pitchFamily="34" charset="-122"/>
                <a:cs typeface="Calibri" pitchFamily="34" charset="-120"/>
              </a:rPr>
              <a:t>Larger boxes cost more. Customers choose Small, Medium, or Large based on the items they want to store.</a:t>
            </a:r>
            <a:endParaRPr lang="en-US" sz="1100" dirty="0"/>
          </a:p>
        </p:txBody>
      </p:sp>
      <p:sp>
        <p:nvSpPr>
          <p:cNvPr id="11" name="Shape 8"/>
          <p:cNvSpPr/>
          <p:nvPr/>
        </p:nvSpPr>
        <p:spPr>
          <a:xfrm>
            <a:off x="731520" y="3611880"/>
            <a:ext cx="3657600" cy="1188720"/>
          </a:xfrm>
          <a:prstGeom prst="rect">
            <a:avLst/>
          </a:prstGeom>
          <a:solidFill>
            <a:srgbClr val="F7F3EC"/>
          </a:solidFill>
          <a:ln/>
          <a:effectLst>
            <a:outerShdw blurRad="76200" dist="25400" dir="8100000" algn="bl" rotWithShape="0">
              <a:srgbClr val="000000">
                <a:alpha val="10000"/>
              </a:srgbClr>
            </a:outerShdw>
          </a:effectLst>
        </p:spPr>
        <p:txBody>
          <a:bodyPr/>
          <a:lstStyle/>
          <a:p>
            <a:endParaRPr lang="en-US"/>
          </a:p>
        </p:txBody>
      </p:sp>
      <p:sp>
        <p:nvSpPr>
          <p:cNvPr id="12" name="Shape 9"/>
          <p:cNvSpPr/>
          <p:nvPr/>
        </p:nvSpPr>
        <p:spPr>
          <a:xfrm>
            <a:off x="731520" y="3611880"/>
            <a:ext cx="3657600" cy="45720"/>
          </a:xfrm>
          <a:prstGeom prst="rect">
            <a:avLst/>
          </a:prstGeom>
          <a:solidFill>
            <a:srgbClr val="C9A96E"/>
          </a:solidFill>
          <a:ln/>
        </p:spPr>
        <p:txBody>
          <a:bodyPr/>
          <a:lstStyle/>
          <a:p>
            <a:endParaRPr lang="en-US"/>
          </a:p>
        </p:txBody>
      </p:sp>
      <p:pic>
        <p:nvPicPr>
          <p:cNvPr id="13" name="Image 1" descr="preencoded.png"/>
          <p:cNvPicPr>
            <a:picLocks noChangeAspect="1"/>
          </p:cNvPicPr>
          <p:nvPr/>
        </p:nvPicPr>
        <p:blipFill>
          <a:blip r:embed="rId4"/>
          <a:stretch>
            <a:fillRect/>
          </a:stretch>
        </p:blipFill>
        <p:spPr>
          <a:xfrm>
            <a:off x="1005840" y="3840480"/>
            <a:ext cx="320040" cy="320040"/>
          </a:xfrm>
          <a:prstGeom prst="rect">
            <a:avLst/>
          </a:prstGeom>
        </p:spPr>
      </p:pic>
      <p:sp>
        <p:nvSpPr>
          <p:cNvPr id="14" name="Text 10"/>
          <p:cNvSpPr/>
          <p:nvPr/>
        </p:nvSpPr>
        <p:spPr>
          <a:xfrm>
            <a:off x="1463040" y="3840480"/>
            <a:ext cx="2560320" cy="320040"/>
          </a:xfrm>
          <a:prstGeom prst="rect">
            <a:avLst/>
          </a:prstGeom>
          <a:noFill/>
          <a:ln/>
        </p:spPr>
        <p:txBody>
          <a:bodyPr wrap="square" lIns="0" tIns="0" rIns="0" bIns="0" rtlCol="0" anchor="ctr"/>
          <a:lstStyle/>
          <a:p>
            <a:pPr marL="0" indent="0">
              <a:buNone/>
            </a:pPr>
            <a:r>
              <a:rPr lang="en-US" sz="1400" b="1" dirty="0">
                <a:solidFill>
                  <a:srgbClr val="2A2015"/>
                </a:solidFill>
                <a:latin typeface="Calibri" pitchFamily="34" charset="0"/>
                <a:ea typeface="Calibri" pitchFamily="34" charset="-122"/>
                <a:cs typeface="Calibri" pitchFamily="34" charset="-120"/>
              </a:rPr>
              <a:t>Factor 2: Storage Duration</a:t>
            </a:r>
            <a:endParaRPr lang="en-US" sz="1400" dirty="0"/>
          </a:p>
        </p:txBody>
      </p:sp>
      <p:sp>
        <p:nvSpPr>
          <p:cNvPr id="15" name="Text 11"/>
          <p:cNvSpPr/>
          <p:nvPr/>
        </p:nvSpPr>
        <p:spPr>
          <a:xfrm>
            <a:off x="1005840" y="4251960"/>
            <a:ext cx="3108960" cy="457200"/>
          </a:xfrm>
          <a:prstGeom prst="rect">
            <a:avLst/>
          </a:prstGeom>
          <a:noFill/>
          <a:ln/>
        </p:spPr>
        <p:txBody>
          <a:bodyPr wrap="square" lIns="0" tIns="0" rIns="0" bIns="0" rtlCol="0" anchor="ctr"/>
          <a:lstStyle/>
          <a:p>
            <a:pPr marL="0" indent="0">
              <a:lnSpc>
                <a:spcPct val="130000"/>
              </a:lnSpc>
              <a:buNone/>
            </a:pPr>
            <a:r>
              <a:rPr lang="en-US" sz="1100" dirty="0">
                <a:solidFill>
                  <a:srgbClr val="5A4E3A"/>
                </a:solidFill>
                <a:latin typeface="Calibri" pitchFamily="34" charset="0"/>
                <a:ea typeface="Calibri" pitchFamily="34" charset="-122"/>
                <a:cs typeface="Calibri" pitchFamily="34" charset="-120"/>
              </a:rPr>
              <a:t>Longer storage periods cost more. A box held for 10 years is priced higher than one held for 2 years.</a:t>
            </a:r>
            <a:endParaRPr lang="en-US" sz="1100" dirty="0"/>
          </a:p>
        </p:txBody>
      </p:sp>
      <p:sp>
        <p:nvSpPr>
          <p:cNvPr id="16" name="Shape 12"/>
          <p:cNvSpPr/>
          <p:nvPr/>
        </p:nvSpPr>
        <p:spPr>
          <a:xfrm>
            <a:off x="4754880" y="2194560"/>
            <a:ext cx="3840480" cy="2606040"/>
          </a:xfrm>
          <a:prstGeom prst="rect">
            <a:avLst/>
          </a:prstGeom>
          <a:solidFill>
            <a:srgbClr val="111827"/>
          </a:solidFill>
          <a:ln/>
          <a:effectLst>
            <a:outerShdw blurRad="76200" dist="25400" dir="8100000" algn="bl" rotWithShape="0">
              <a:srgbClr val="000000">
                <a:alpha val="10000"/>
              </a:srgbClr>
            </a:outerShdw>
          </a:effectLst>
        </p:spPr>
        <p:txBody>
          <a:bodyPr/>
          <a:lstStyle/>
          <a:p>
            <a:endParaRPr lang="en-US"/>
          </a:p>
        </p:txBody>
      </p:sp>
      <p:sp>
        <p:nvSpPr>
          <p:cNvPr id="17" name="Shape 13"/>
          <p:cNvSpPr/>
          <p:nvPr/>
        </p:nvSpPr>
        <p:spPr>
          <a:xfrm>
            <a:off x="4754880" y="2194560"/>
            <a:ext cx="3840480" cy="45720"/>
          </a:xfrm>
          <a:prstGeom prst="rect">
            <a:avLst/>
          </a:prstGeom>
          <a:solidFill>
            <a:srgbClr val="C9A96E"/>
          </a:solidFill>
          <a:ln/>
        </p:spPr>
        <p:txBody>
          <a:bodyPr/>
          <a:lstStyle/>
          <a:p>
            <a:endParaRPr lang="en-US"/>
          </a:p>
        </p:txBody>
      </p:sp>
      <p:sp>
        <p:nvSpPr>
          <p:cNvPr id="18" name="Text 14"/>
          <p:cNvSpPr/>
          <p:nvPr/>
        </p:nvSpPr>
        <p:spPr>
          <a:xfrm>
            <a:off x="5029200" y="2423160"/>
            <a:ext cx="3291840" cy="274320"/>
          </a:xfrm>
          <a:prstGeom prst="rect">
            <a:avLst/>
          </a:prstGeom>
          <a:noFill/>
          <a:ln/>
        </p:spPr>
        <p:txBody>
          <a:bodyPr wrap="square" lIns="0" tIns="0" rIns="0" bIns="0" rtlCol="0" anchor="ctr"/>
          <a:lstStyle/>
          <a:p>
            <a:pPr marL="0" indent="0">
              <a:buNone/>
            </a:pPr>
            <a:r>
              <a:rPr lang="en-US" sz="1000" kern="0" spc="400" dirty="0">
                <a:solidFill>
                  <a:srgbClr val="C9A96E"/>
                </a:solidFill>
                <a:latin typeface="Calibri" pitchFamily="34" charset="0"/>
                <a:ea typeface="Calibri" pitchFamily="34" charset="-122"/>
                <a:cs typeface="Calibri" pitchFamily="34" charset="-120"/>
              </a:rPr>
              <a:t>KEY POINTS</a:t>
            </a:r>
            <a:endParaRPr lang="en-US" sz="1000" dirty="0"/>
          </a:p>
        </p:txBody>
      </p:sp>
      <p:sp>
        <p:nvSpPr>
          <p:cNvPr id="19" name="Text 15"/>
          <p:cNvSpPr/>
          <p:nvPr/>
        </p:nvSpPr>
        <p:spPr>
          <a:xfrm>
            <a:off x="5029200" y="2788920"/>
            <a:ext cx="3291840" cy="274320"/>
          </a:xfrm>
          <a:prstGeom prst="rect">
            <a:avLst/>
          </a:prstGeom>
          <a:noFill/>
          <a:ln/>
        </p:spPr>
        <p:txBody>
          <a:bodyPr wrap="square" lIns="0" tIns="0" rIns="0" bIns="0" rtlCol="0" anchor="ctr"/>
          <a:lstStyle/>
          <a:p>
            <a:pPr marL="0" indent="0">
              <a:buNone/>
            </a:pPr>
            <a:r>
              <a:rPr lang="en-US" sz="1100" dirty="0">
                <a:solidFill>
                  <a:srgbClr val="E8D5B0"/>
                </a:solidFill>
                <a:latin typeface="Calibri" pitchFamily="34" charset="0"/>
                <a:ea typeface="Calibri" pitchFamily="34" charset="-122"/>
                <a:cs typeface="Calibri" pitchFamily="34" charset="-120"/>
              </a:rPr>
              <a:t>✦  No subscription plans or tiers</a:t>
            </a:r>
            <a:endParaRPr lang="en-US" sz="1100" dirty="0"/>
          </a:p>
        </p:txBody>
      </p:sp>
      <p:sp>
        <p:nvSpPr>
          <p:cNvPr id="20" name="Text 16"/>
          <p:cNvSpPr/>
          <p:nvPr/>
        </p:nvSpPr>
        <p:spPr>
          <a:xfrm>
            <a:off x="5029200" y="3063240"/>
            <a:ext cx="3291840" cy="274320"/>
          </a:xfrm>
          <a:prstGeom prst="rect">
            <a:avLst/>
          </a:prstGeom>
          <a:noFill/>
          <a:ln/>
        </p:spPr>
        <p:txBody>
          <a:bodyPr wrap="square" lIns="0" tIns="0" rIns="0" bIns="0" rtlCol="0" anchor="ctr"/>
          <a:lstStyle/>
          <a:p>
            <a:pPr marL="0" indent="0">
              <a:buNone/>
            </a:pPr>
            <a:r>
              <a:rPr lang="en-US" sz="1100" dirty="0">
                <a:solidFill>
                  <a:srgbClr val="E8D5B0"/>
                </a:solidFill>
                <a:latin typeface="Calibri" pitchFamily="34" charset="0"/>
                <a:ea typeface="Calibri" pitchFamily="34" charset="-122"/>
                <a:cs typeface="Calibri" pitchFamily="34" charset="-120"/>
              </a:rPr>
              <a:t>✦  Order any number of boxes, any time</a:t>
            </a:r>
            <a:endParaRPr lang="en-US" sz="1100" dirty="0"/>
          </a:p>
        </p:txBody>
      </p:sp>
      <p:sp>
        <p:nvSpPr>
          <p:cNvPr id="21" name="Text 17"/>
          <p:cNvSpPr/>
          <p:nvPr/>
        </p:nvSpPr>
        <p:spPr>
          <a:xfrm>
            <a:off x="5029200" y="3337560"/>
            <a:ext cx="3291840" cy="274320"/>
          </a:xfrm>
          <a:prstGeom prst="rect">
            <a:avLst/>
          </a:prstGeom>
          <a:noFill/>
          <a:ln/>
        </p:spPr>
        <p:txBody>
          <a:bodyPr wrap="square" lIns="0" tIns="0" rIns="0" bIns="0" rtlCol="0" anchor="ctr"/>
          <a:lstStyle/>
          <a:p>
            <a:pPr marL="0" indent="0">
              <a:buNone/>
            </a:pPr>
            <a:r>
              <a:rPr lang="en-US" sz="1100" dirty="0">
                <a:solidFill>
                  <a:srgbClr val="E8D5B0"/>
                </a:solidFill>
                <a:latin typeface="Calibri" pitchFamily="34" charset="0"/>
                <a:ea typeface="Calibri" pitchFamily="34" charset="-122"/>
                <a:cs typeface="Calibri" pitchFamily="34" charset="-120"/>
              </a:rPr>
              <a:t>✦  Mix and match sizes freely</a:t>
            </a:r>
            <a:endParaRPr lang="en-US" sz="1100" dirty="0"/>
          </a:p>
        </p:txBody>
      </p:sp>
      <p:sp>
        <p:nvSpPr>
          <p:cNvPr id="22" name="Text 18"/>
          <p:cNvSpPr/>
          <p:nvPr/>
        </p:nvSpPr>
        <p:spPr>
          <a:xfrm>
            <a:off x="5029200" y="3611880"/>
            <a:ext cx="3291840" cy="274320"/>
          </a:xfrm>
          <a:prstGeom prst="rect">
            <a:avLst/>
          </a:prstGeom>
          <a:noFill/>
          <a:ln/>
        </p:spPr>
        <p:txBody>
          <a:bodyPr wrap="square" lIns="0" tIns="0" rIns="0" bIns="0" rtlCol="0" anchor="ctr"/>
          <a:lstStyle/>
          <a:p>
            <a:pPr marL="0" indent="0">
              <a:buNone/>
            </a:pPr>
            <a:r>
              <a:rPr lang="en-US" sz="1100" dirty="0">
                <a:solidFill>
                  <a:srgbClr val="E8D5B0"/>
                </a:solidFill>
                <a:latin typeface="Calibri" pitchFamily="34" charset="0"/>
                <a:ea typeface="Calibri" pitchFamily="34" charset="-122"/>
                <a:cs typeface="Calibri" pitchFamily="34" charset="-120"/>
              </a:rPr>
              <a:t>✦  Price scales with size + duration</a:t>
            </a:r>
            <a:endParaRPr lang="en-US" sz="1100" dirty="0"/>
          </a:p>
        </p:txBody>
      </p:sp>
      <p:sp>
        <p:nvSpPr>
          <p:cNvPr id="23" name="Text 19"/>
          <p:cNvSpPr/>
          <p:nvPr/>
        </p:nvSpPr>
        <p:spPr>
          <a:xfrm>
            <a:off x="5029200" y="3886200"/>
            <a:ext cx="3291840" cy="274320"/>
          </a:xfrm>
          <a:prstGeom prst="rect">
            <a:avLst/>
          </a:prstGeom>
          <a:noFill/>
          <a:ln/>
        </p:spPr>
        <p:txBody>
          <a:bodyPr wrap="square" lIns="0" tIns="0" rIns="0" bIns="0" rtlCol="0" anchor="ctr"/>
          <a:lstStyle/>
          <a:p>
            <a:pPr marL="0" indent="0">
              <a:buNone/>
            </a:pPr>
            <a:r>
              <a:rPr lang="en-US" sz="1100" dirty="0">
                <a:solidFill>
                  <a:srgbClr val="E8D5B0"/>
                </a:solidFill>
                <a:latin typeface="Calibri" pitchFamily="34" charset="0"/>
                <a:ea typeface="Calibri" pitchFamily="34" charset="-122"/>
                <a:cs typeface="Calibri" pitchFamily="34" charset="-120"/>
              </a:rPr>
              <a:t>✦  All boxes include tamper-evident seal</a:t>
            </a:r>
            <a:endParaRPr lang="en-US" sz="1100" dirty="0"/>
          </a:p>
        </p:txBody>
      </p:sp>
      <p:sp>
        <p:nvSpPr>
          <p:cNvPr id="24" name="Text 20"/>
          <p:cNvSpPr/>
          <p:nvPr/>
        </p:nvSpPr>
        <p:spPr>
          <a:xfrm>
            <a:off x="5029200" y="4160520"/>
            <a:ext cx="3291840" cy="274320"/>
          </a:xfrm>
          <a:prstGeom prst="rect">
            <a:avLst/>
          </a:prstGeom>
          <a:noFill/>
          <a:ln/>
        </p:spPr>
        <p:txBody>
          <a:bodyPr wrap="square" lIns="0" tIns="0" rIns="0" bIns="0" rtlCol="0" anchor="ctr"/>
          <a:lstStyle/>
          <a:p>
            <a:pPr marL="0" indent="0">
              <a:buNone/>
            </a:pPr>
            <a:r>
              <a:rPr lang="en-US" sz="1100" dirty="0">
                <a:solidFill>
                  <a:srgbClr val="E8D5B0"/>
                </a:solidFill>
                <a:latin typeface="Calibri" pitchFamily="34" charset="0"/>
                <a:ea typeface="Calibri" pitchFamily="34" charset="-122"/>
                <a:cs typeface="Calibri" pitchFamily="34" charset="-120"/>
              </a:rPr>
              <a:t>✦  Climate-controlled storage included</a:t>
            </a:r>
            <a:endParaRPr lang="en-US" sz="1100" dirty="0"/>
          </a:p>
        </p:txBody>
      </p:sp>
      <p:sp>
        <p:nvSpPr>
          <p:cNvPr id="25" name="Text 21"/>
          <p:cNvSpPr/>
          <p:nvPr/>
        </p:nvSpPr>
        <p:spPr>
          <a:xfrm>
            <a:off x="5029200" y="4434840"/>
            <a:ext cx="3291840" cy="274320"/>
          </a:xfrm>
          <a:prstGeom prst="rect">
            <a:avLst/>
          </a:prstGeom>
          <a:noFill/>
          <a:ln/>
        </p:spPr>
        <p:txBody>
          <a:bodyPr wrap="square" lIns="0" tIns="0" rIns="0" bIns="0" rtlCol="0" anchor="ctr"/>
          <a:lstStyle/>
          <a:p>
            <a:pPr marL="0" indent="0">
              <a:buNone/>
            </a:pPr>
            <a:r>
              <a:rPr lang="en-US" sz="1100" dirty="0">
                <a:solidFill>
                  <a:srgbClr val="E8D5B0"/>
                </a:solidFill>
                <a:latin typeface="Calibri" pitchFamily="34" charset="0"/>
                <a:ea typeface="Calibri" pitchFamily="34" charset="-122"/>
                <a:cs typeface="Calibri" pitchFamily="34" charset="-120"/>
              </a:rPr>
              <a:t>✦  Prepaid return shipping included</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11182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96E"/>
          </a:solidFill>
          <a:ln/>
        </p:spPr>
        <p:txBody>
          <a:bodyPr/>
          <a:lstStyle/>
          <a:p>
            <a:endParaRPr lang="en-US"/>
          </a:p>
        </p:txBody>
      </p:sp>
      <p:sp>
        <p:nvSpPr>
          <p:cNvPr id="3" name="Shape 1"/>
          <p:cNvSpPr/>
          <p:nvPr/>
        </p:nvSpPr>
        <p:spPr>
          <a:xfrm>
            <a:off x="-914400" y="-914400"/>
            <a:ext cx="3657600" cy="3657600"/>
          </a:xfrm>
          <a:prstGeom prst="ellipse">
            <a:avLst/>
          </a:prstGeom>
          <a:solidFill>
            <a:srgbClr val="1A2235">
              <a:alpha val="40000"/>
            </a:srgbClr>
          </a:solidFill>
          <a:ln/>
        </p:spPr>
        <p:txBody>
          <a:bodyPr/>
          <a:lstStyle/>
          <a:p>
            <a:endParaRPr lang="en-US"/>
          </a:p>
        </p:txBody>
      </p:sp>
      <p:sp>
        <p:nvSpPr>
          <p:cNvPr id="4" name="Shape 2"/>
          <p:cNvSpPr/>
          <p:nvPr/>
        </p:nvSpPr>
        <p:spPr>
          <a:xfrm>
            <a:off x="6858000" y="2743200"/>
            <a:ext cx="2743200" cy="2743200"/>
          </a:xfrm>
          <a:prstGeom prst="ellipse">
            <a:avLst/>
          </a:prstGeom>
          <a:solidFill>
            <a:srgbClr val="1A2235">
              <a:alpha val="40000"/>
            </a:srgbClr>
          </a:solidFill>
          <a:ln/>
        </p:spPr>
        <p:txBody>
          <a:bodyPr/>
          <a:lstStyle/>
          <a:p>
            <a:endParaRPr lang="en-US"/>
          </a:p>
        </p:txBody>
      </p:sp>
      <p:sp>
        <p:nvSpPr>
          <p:cNvPr id="5" name="Text 3"/>
          <p:cNvSpPr/>
          <p:nvPr/>
        </p:nvSpPr>
        <p:spPr>
          <a:xfrm>
            <a:off x="731520" y="1371600"/>
            <a:ext cx="7680960" cy="365760"/>
          </a:xfrm>
          <a:prstGeom prst="rect">
            <a:avLst/>
          </a:prstGeom>
          <a:noFill/>
          <a:ln/>
        </p:spPr>
        <p:txBody>
          <a:bodyPr wrap="square" lIns="0" tIns="0" rIns="0" bIns="0" rtlCol="0" anchor="ctr"/>
          <a:lstStyle/>
          <a:p>
            <a:pPr marL="0" indent="0" algn="ctr">
              <a:buNone/>
            </a:pPr>
            <a:r>
              <a:rPr lang="en-US" sz="1400" kern="0" spc="800" dirty="0">
                <a:solidFill>
                  <a:srgbClr val="C9A96E"/>
                </a:solidFill>
                <a:latin typeface="Georgia" pitchFamily="34" charset="0"/>
                <a:ea typeface="Georgia" pitchFamily="34" charset="-122"/>
                <a:cs typeface="Georgia" pitchFamily="34" charset="-120"/>
              </a:rPr>
              <a:t>REMPLA</a:t>
            </a:r>
            <a:endParaRPr lang="en-US" sz="1400" dirty="0"/>
          </a:p>
        </p:txBody>
      </p:sp>
      <p:sp>
        <p:nvSpPr>
          <p:cNvPr id="6" name="Text 4"/>
          <p:cNvSpPr/>
          <p:nvPr/>
        </p:nvSpPr>
        <p:spPr>
          <a:xfrm>
            <a:off x="914400" y="1828800"/>
            <a:ext cx="7315200" cy="1280160"/>
          </a:xfrm>
          <a:prstGeom prst="rect">
            <a:avLst/>
          </a:prstGeom>
          <a:noFill/>
          <a:ln/>
        </p:spPr>
        <p:txBody>
          <a:bodyPr wrap="square" lIns="0" tIns="0" rIns="0" bIns="0" rtlCol="0" anchor="ctr"/>
          <a:lstStyle/>
          <a:p>
            <a:pPr marL="0" indent="0" algn="ctr">
              <a:lnSpc>
                <a:spcPct val="120000"/>
              </a:lnSpc>
              <a:buNone/>
            </a:pPr>
            <a:r>
              <a:rPr lang="en-US" sz="3800" dirty="0">
                <a:solidFill>
                  <a:srgbClr val="FFFFFF"/>
                </a:solidFill>
                <a:latin typeface="Georgia" pitchFamily="34" charset="0"/>
                <a:ea typeface="Georgia" pitchFamily="34" charset="-122"/>
                <a:cs typeface="Georgia" pitchFamily="34" charset="-120"/>
              </a:rPr>
              <a:t>Remembrance Planning</a:t>
            </a:r>
            <a:endParaRPr lang="en-US" sz="3800" dirty="0"/>
          </a:p>
        </p:txBody>
      </p:sp>
      <p:sp>
        <p:nvSpPr>
          <p:cNvPr id="8" name="Text 6"/>
          <p:cNvSpPr/>
          <p:nvPr/>
        </p:nvSpPr>
        <p:spPr>
          <a:xfrm>
            <a:off x="1828800" y="4389120"/>
            <a:ext cx="5486400" cy="274320"/>
          </a:xfrm>
          <a:prstGeom prst="rect">
            <a:avLst/>
          </a:prstGeom>
          <a:noFill/>
          <a:ln/>
        </p:spPr>
        <p:txBody>
          <a:bodyPr wrap="square" lIns="0" tIns="0" rIns="0" bIns="0" rtlCol="0" anchor="ctr"/>
          <a:lstStyle/>
          <a:p>
            <a:pPr marL="0" indent="0" algn="ctr">
              <a:buNone/>
            </a:pPr>
            <a:r>
              <a:rPr lang="en-US" sz="1000">
                <a:solidFill>
                  <a:srgbClr val="9A8C78"/>
                </a:solidFill>
                <a:latin typeface="Calibri" pitchFamily="34" charset="0"/>
                <a:ea typeface="Calibri" pitchFamily="34" charset="-122"/>
                <a:cs typeface="Calibri" pitchFamily="34" charset="-120"/>
              </a:rPr>
              <a:t>Confidential Internal </a:t>
            </a:r>
            <a:r>
              <a:rPr lang="en-US" sz="1000" dirty="0">
                <a:solidFill>
                  <a:srgbClr val="9A8C78"/>
                </a:solidFill>
                <a:latin typeface="Calibri" pitchFamily="34" charset="0"/>
                <a:ea typeface="Calibri" pitchFamily="34" charset="-122"/>
                <a:cs typeface="Calibri" pitchFamily="34" charset="-120"/>
              </a:rPr>
              <a:t>Document  —  March 2026</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3EC"/>
        </a:solidFill>
        <a:effectLst/>
      </p:bgPr>
    </p:bg>
    <p:spTree>
      <p:nvGrpSpPr>
        <p:cNvPr id="1" name=""/>
        <p:cNvGrpSpPr/>
        <p:nvPr/>
      </p:nvGrpSpPr>
      <p:grpSpPr>
        <a:xfrm>
          <a:off x="0" y="0"/>
          <a:ext cx="0" cy="0"/>
          <a:chOff x="0" y="0"/>
          <a:chExt cx="0" cy="0"/>
        </a:xfrm>
      </p:grpSpPr>
      <p:sp>
        <p:nvSpPr>
          <p:cNvPr id="2" name="Shape 0"/>
          <p:cNvSpPr/>
          <p:nvPr/>
        </p:nvSpPr>
        <p:spPr>
          <a:xfrm>
            <a:off x="0" y="0"/>
            <a:ext cx="54864" cy="5143500"/>
          </a:xfrm>
          <a:prstGeom prst="rect">
            <a:avLst/>
          </a:prstGeom>
          <a:solidFill>
            <a:srgbClr val="C9A96E"/>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000" kern="0" spc="500" dirty="0">
                <a:solidFill>
                  <a:srgbClr val="A07840"/>
                </a:solidFill>
                <a:latin typeface="Calibri" pitchFamily="34" charset="0"/>
                <a:ea typeface="Calibri" pitchFamily="34" charset="-122"/>
                <a:cs typeface="Calibri" pitchFamily="34" charset="-120"/>
              </a:rPr>
              <a:t>OVERVIEW</a:t>
            </a:r>
            <a:endParaRPr lang="en-US" sz="1000" dirty="0"/>
          </a:p>
        </p:txBody>
      </p:sp>
      <p:sp>
        <p:nvSpPr>
          <p:cNvPr id="4" name="Text 2"/>
          <p:cNvSpPr/>
          <p:nvPr/>
        </p:nvSpPr>
        <p:spPr>
          <a:xfrm>
            <a:off x="731520" y="685800"/>
            <a:ext cx="7315200" cy="640080"/>
          </a:xfrm>
          <a:prstGeom prst="rect">
            <a:avLst/>
          </a:prstGeom>
          <a:noFill/>
          <a:ln/>
        </p:spPr>
        <p:txBody>
          <a:bodyPr wrap="square" lIns="0" tIns="0" rIns="0" bIns="0" rtlCol="0" anchor="ctr"/>
          <a:lstStyle/>
          <a:p>
            <a:pPr marL="0" indent="0">
              <a:buNone/>
            </a:pPr>
            <a:r>
              <a:rPr lang="en-US" sz="3200" dirty="0">
                <a:solidFill>
                  <a:srgbClr val="2A2015"/>
                </a:solidFill>
                <a:latin typeface="Georgia" pitchFamily="34" charset="0"/>
                <a:ea typeface="Georgia" pitchFamily="34" charset="-122"/>
                <a:cs typeface="Georgia" pitchFamily="34" charset="-120"/>
              </a:rPr>
              <a:t>What Is a Vault Box?</a:t>
            </a:r>
            <a:endParaRPr lang="en-US" sz="3200" dirty="0"/>
          </a:p>
        </p:txBody>
      </p:sp>
      <p:sp>
        <p:nvSpPr>
          <p:cNvPr id="5" name="Text 3"/>
          <p:cNvSpPr/>
          <p:nvPr/>
        </p:nvSpPr>
        <p:spPr>
          <a:xfrm>
            <a:off x="731520" y="1463040"/>
            <a:ext cx="7680960" cy="822960"/>
          </a:xfrm>
          <a:prstGeom prst="rect">
            <a:avLst/>
          </a:prstGeom>
          <a:noFill/>
          <a:ln/>
        </p:spPr>
        <p:txBody>
          <a:bodyPr wrap="square" lIns="0" tIns="0" rIns="0" bIns="0" rtlCol="0" anchor="ctr"/>
          <a:lstStyle/>
          <a:p>
            <a:pPr marL="0" indent="0">
              <a:lnSpc>
                <a:spcPct val="150000"/>
              </a:lnSpc>
              <a:buNone/>
            </a:pPr>
            <a:r>
              <a:rPr lang="en-US" sz="1400" dirty="0">
                <a:solidFill>
                  <a:srgbClr val="5A4E3A"/>
                </a:solidFill>
                <a:latin typeface="Calibri" pitchFamily="34" charset="0"/>
                <a:ea typeface="Calibri" pitchFamily="34" charset="-122"/>
                <a:cs typeface="Calibri" pitchFamily="34" charset="-120"/>
              </a:rPr>
              <a:t>A Vault Box is a tamper-evident, Rempla-branded container that customers use to store their most treasured physical items — handwritten letters, jewelry, watches, keepsakes, photographs — for future delivery to a designated loved one at exactly the right moment.</a:t>
            </a:r>
            <a:endParaRPr lang="en-US" sz="1400" dirty="0"/>
          </a:p>
        </p:txBody>
      </p:sp>
      <p:sp>
        <p:nvSpPr>
          <p:cNvPr id="6" name="Shape 4"/>
          <p:cNvSpPr/>
          <p:nvPr/>
        </p:nvSpPr>
        <p:spPr>
          <a:xfrm>
            <a:off x="731520" y="2514600"/>
            <a:ext cx="2560320" cy="210312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7" name="Shape 5"/>
          <p:cNvSpPr/>
          <p:nvPr/>
        </p:nvSpPr>
        <p:spPr>
          <a:xfrm>
            <a:off x="731520" y="2514600"/>
            <a:ext cx="2560320" cy="45720"/>
          </a:xfrm>
          <a:prstGeom prst="rect">
            <a:avLst/>
          </a:prstGeom>
          <a:solidFill>
            <a:srgbClr val="C9A96E"/>
          </a:solidFill>
          <a:ln/>
        </p:spPr>
        <p:txBody>
          <a:bodyPr/>
          <a:lstStyle/>
          <a:p>
            <a:endParaRPr lang="en-US"/>
          </a:p>
        </p:txBody>
      </p:sp>
      <p:sp>
        <p:nvSpPr>
          <p:cNvPr id="8" name="Shape 6"/>
          <p:cNvSpPr/>
          <p:nvPr/>
        </p:nvSpPr>
        <p:spPr>
          <a:xfrm>
            <a:off x="1005840" y="2788920"/>
            <a:ext cx="502920" cy="502920"/>
          </a:xfrm>
          <a:prstGeom prst="ellipse">
            <a:avLst/>
          </a:prstGeom>
          <a:solidFill>
            <a:srgbClr val="C9A96E">
              <a:alpha val="15000"/>
            </a:srgbClr>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1097280" y="2880360"/>
            <a:ext cx="320040" cy="320040"/>
          </a:xfrm>
          <a:prstGeom prst="rect">
            <a:avLst/>
          </a:prstGeom>
        </p:spPr>
      </p:pic>
      <p:sp>
        <p:nvSpPr>
          <p:cNvPr id="10" name="Text 7"/>
          <p:cNvSpPr/>
          <p:nvPr/>
        </p:nvSpPr>
        <p:spPr>
          <a:xfrm>
            <a:off x="914400" y="3383280"/>
            <a:ext cx="2194560" cy="320040"/>
          </a:xfrm>
          <a:prstGeom prst="rect">
            <a:avLst/>
          </a:prstGeom>
          <a:noFill/>
          <a:ln/>
        </p:spPr>
        <p:txBody>
          <a:bodyPr wrap="square" lIns="0" tIns="0" rIns="0" bIns="0" rtlCol="0" anchor="ctr"/>
          <a:lstStyle/>
          <a:p>
            <a:pPr marL="0" indent="0">
              <a:buNone/>
            </a:pPr>
            <a:r>
              <a:rPr lang="en-US" sz="1300" b="1" dirty="0">
                <a:solidFill>
                  <a:srgbClr val="2A2015"/>
                </a:solidFill>
                <a:latin typeface="Calibri" pitchFamily="34" charset="0"/>
                <a:ea typeface="Calibri" pitchFamily="34" charset="-122"/>
                <a:cs typeface="Calibri" pitchFamily="34" charset="-120"/>
              </a:rPr>
              <a:t>Tamper-Evident Seal</a:t>
            </a:r>
            <a:endParaRPr lang="en-US" sz="1300" dirty="0"/>
          </a:p>
        </p:txBody>
      </p:sp>
      <p:sp>
        <p:nvSpPr>
          <p:cNvPr id="11" name="Text 8"/>
          <p:cNvSpPr/>
          <p:nvPr/>
        </p:nvSpPr>
        <p:spPr>
          <a:xfrm>
            <a:off x="914400" y="3703320"/>
            <a:ext cx="2194560" cy="731520"/>
          </a:xfrm>
          <a:prstGeom prst="rect">
            <a:avLst/>
          </a:prstGeom>
          <a:noFill/>
          <a:ln/>
        </p:spPr>
        <p:txBody>
          <a:bodyPr wrap="square" lIns="0" tIns="0" rIns="0" bIns="0" rtlCol="0" anchor="ctr"/>
          <a:lstStyle/>
          <a:p>
            <a:pPr marL="0" indent="0">
              <a:lnSpc>
                <a:spcPct val="140000"/>
              </a:lnSpc>
              <a:buNone/>
            </a:pPr>
            <a:r>
              <a:rPr lang="en-US" sz="1100" dirty="0">
                <a:solidFill>
                  <a:srgbClr val="5A4E3A"/>
                </a:solidFill>
                <a:latin typeface="Calibri" pitchFamily="34" charset="0"/>
                <a:ea typeface="Calibri" pitchFamily="34" charset="-122"/>
                <a:cs typeface="Calibri" pitchFamily="34" charset="-120"/>
              </a:rPr>
              <a:t>Customers seal the box themselves. Once sealed, any tampering is immediately visible.</a:t>
            </a:r>
            <a:endParaRPr lang="en-US" sz="1100" dirty="0"/>
          </a:p>
        </p:txBody>
      </p:sp>
      <p:sp>
        <p:nvSpPr>
          <p:cNvPr id="12" name="Shape 9"/>
          <p:cNvSpPr/>
          <p:nvPr/>
        </p:nvSpPr>
        <p:spPr>
          <a:xfrm>
            <a:off x="3566160" y="2514600"/>
            <a:ext cx="2560320" cy="210312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13" name="Shape 10"/>
          <p:cNvSpPr/>
          <p:nvPr/>
        </p:nvSpPr>
        <p:spPr>
          <a:xfrm>
            <a:off x="3566160" y="2514600"/>
            <a:ext cx="2560320" cy="45720"/>
          </a:xfrm>
          <a:prstGeom prst="rect">
            <a:avLst/>
          </a:prstGeom>
          <a:solidFill>
            <a:srgbClr val="C9A96E"/>
          </a:solidFill>
          <a:ln/>
        </p:spPr>
        <p:txBody>
          <a:bodyPr/>
          <a:lstStyle/>
          <a:p>
            <a:endParaRPr lang="en-US"/>
          </a:p>
        </p:txBody>
      </p:sp>
      <p:sp>
        <p:nvSpPr>
          <p:cNvPr id="14" name="Shape 11"/>
          <p:cNvSpPr/>
          <p:nvPr/>
        </p:nvSpPr>
        <p:spPr>
          <a:xfrm>
            <a:off x="3840480" y="2788920"/>
            <a:ext cx="502920" cy="502920"/>
          </a:xfrm>
          <a:prstGeom prst="ellipse">
            <a:avLst/>
          </a:prstGeom>
          <a:solidFill>
            <a:srgbClr val="C9A96E">
              <a:alpha val="15000"/>
            </a:srgbClr>
          </a:solidFill>
          <a:ln/>
        </p:spPr>
        <p:txBody>
          <a:bodyPr/>
          <a:lstStyle/>
          <a:p>
            <a:endParaRPr lang="en-US"/>
          </a:p>
        </p:txBody>
      </p:sp>
      <p:pic>
        <p:nvPicPr>
          <p:cNvPr id="15" name="Image 1" descr="preencoded.png"/>
          <p:cNvPicPr>
            <a:picLocks noChangeAspect="1"/>
          </p:cNvPicPr>
          <p:nvPr/>
        </p:nvPicPr>
        <p:blipFill>
          <a:blip r:embed="rId4"/>
          <a:stretch>
            <a:fillRect/>
          </a:stretch>
        </p:blipFill>
        <p:spPr>
          <a:xfrm>
            <a:off x="3931920" y="2880360"/>
            <a:ext cx="320040" cy="320040"/>
          </a:xfrm>
          <a:prstGeom prst="rect">
            <a:avLst/>
          </a:prstGeom>
        </p:spPr>
      </p:pic>
      <p:sp>
        <p:nvSpPr>
          <p:cNvPr id="16" name="Text 12"/>
          <p:cNvSpPr/>
          <p:nvPr/>
        </p:nvSpPr>
        <p:spPr>
          <a:xfrm>
            <a:off x="3749040" y="3383280"/>
            <a:ext cx="2194560" cy="320040"/>
          </a:xfrm>
          <a:prstGeom prst="rect">
            <a:avLst/>
          </a:prstGeom>
          <a:noFill/>
          <a:ln/>
        </p:spPr>
        <p:txBody>
          <a:bodyPr wrap="square" lIns="0" tIns="0" rIns="0" bIns="0" rtlCol="0" anchor="ctr"/>
          <a:lstStyle/>
          <a:p>
            <a:pPr marL="0" indent="0">
              <a:buNone/>
            </a:pPr>
            <a:r>
              <a:rPr lang="en-US" sz="1300" b="1" dirty="0">
                <a:solidFill>
                  <a:srgbClr val="2A2015"/>
                </a:solidFill>
                <a:latin typeface="Calibri" pitchFamily="34" charset="0"/>
                <a:ea typeface="Calibri" pitchFamily="34" charset="-122"/>
                <a:cs typeface="Calibri" pitchFamily="34" charset="-120"/>
              </a:rPr>
              <a:t>Climate-Controlled Storage</a:t>
            </a:r>
            <a:endParaRPr lang="en-US" sz="1300" dirty="0"/>
          </a:p>
        </p:txBody>
      </p:sp>
      <p:sp>
        <p:nvSpPr>
          <p:cNvPr id="17" name="Text 13"/>
          <p:cNvSpPr/>
          <p:nvPr/>
        </p:nvSpPr>
        <p:spPr>
          <a:xfrm>
            <a:off x="3749040" y="3703320"/>
            <a:ext cx="2194560" cy="731520"/>
          </a:xfrm>
          <a:prstGeom prst="rect">
            <a:avLst/>
          </a:prstGeom>
          <a:noFill/>
          <a:ln/>
        </p:spPr>
        <p:txBody>
          <a:bodyPr wrap="square" lIns="0" tIns="0" rIns="0" bIns="0" rtlCol="0" anchor="ctr"/>
          <a:lstStyle/>
          <a:p>
            <a:pPr marL="0" indent="0">
              <a:lnSpc>
                <a:spcPct val="140000"/>
              </a:lnSpc>
              <a:buNone/>
            </a:pPr>
            <a:r>
              <a:rPr lang="en-US" sz="1100" dirty="0">
                <a:solidFill>
                  <a:srgbClr val="5A4E3A"/>
                </a:solidFill>
                <a:latin typeface="Calibri" pitchFamily="34" charset="0"/>
                <a:ea typeface="Calibri" pitchFamily="34" charset="-122"/>
                <a:cs typeface="Calibri" pitchFamily="34" charset="-120"/>
              </a:rPr>
              <a:t>Stored in our secure facility under controlled temperature and humidity conditions.</a:t>
            </a:r>
            <a:endParaRPr lang="en-US" sz="1100" dirty="0"/>
          </a:p>
        </p:txBody>
      </p:sp>
      <p:sp>
        <p:nvSpPr>
          <p:cNvPr id="18" name="Shape 14"/>
          <p:cNvSpPr/>
          <p:nvPr/>
        </p:nvSpPr>
        <p:spPr>
          <a:xfrm>
            <a:off x="6400800" y="2514600"/>
            <a:ext cx="2560320" cy="210312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19" name="Shape 15"/>
          <p:cNvSpPr/>
          <p:nvPr/>
        </p:nvSpPr>
        <p:spPr>
          <a:xfrm>
            <a:off x="6400800" y="2514600"/>
            <a:ext cx="2560320" cy="45720"/>
          </a:xfrm>
          <a:prstGeom prst="rect">
            <a:avLst/>
          </a:prstGeom>
          <a:solidFill>
            <a:srgbClr val="C9A96E"/>
          </a:solidFill>
          <a:ln/>
        </p:spPr>
        <p:txBody>
          <a:bodyPr/>
          <a:lstStyle/>
          <a:p>
            <a:endParaRPr lang="en-US"/>
          </a:p>
        </p:txBody>
      </p:sp>
      <p:sp>
        <p:nvSpPr>
          <p:cNvPr id="20" name="Shape 16"/>
          <p:cNvSpPr/>
          <p:nvPr/>
        </p:nvSpPr>
        <p:spPr>
          <a:xfrm>
            <a:off x="6675120" y="2788920"/>
            <a:ext cx="502920" cy="502920"/>
          </a:xfrm>
          <a:prstGeom prst="ellipse">
            <a:avLst/>
          </a:prstGeom>
          <a:solidFill>
            <a:srgbClr val="C9A96E">
              <a:alpha val="15000"/>
            </a:srgbClr>
          </a:solidFill>
          <a:ln/>
        </p:spPr>
        <p:txBody>
          <a:bodyPr/>
          <a:lstStyle/>
          <a:p>
            <a:endParaRPr lang="en-US"/>
          </a:p>
        </p:txBody>
      </p:sp>
      <p:pic>
        <p:nvPicPr>
          <p:cNvPr id="21" name="Image 2" descr="preencoded.png"/>
          <p:cNvPicPr>
            <a:picLocks noChangeAspect="1"/>
          </p:cNvPicPr>
          <p:nvPr/>
        </p:nvPicPr>
        <p:blipFill>
          <a:blip r:embed="rId5"/>
          <a:stretch>
            <a:fillRect/>
          </a:stretch>
        </p:blipFill>
        <p:spPr>
          <a:xfrm>
            <a:off x="6766560" y="2880360"/>
            <a:ext cx="320040" cy="320040"/>
          </a:xfrm>
          <a:prstGeom prst="rect">
            <a:avLst/>
          </a:prstGeom>
        </p:spPr>
      </p:pic>
      <p:sp>
        <p:nvSpPr>
          <p:cNvPr id="22" name="Text 17"/>
          <p:cNvSpPr/>
          <p:nvPr/>
        </p:nvSpPr>
        <p:spPr>
          <a:xfrm>
            <a:off x="6583680" y="3383280"/>
            <a:ext cx="2194560" cy="320040"/>
          </a:xfrm>
          <a:prstGeom prst="rect">
            <a:avLst/>
          </a:prstGeom>
          <a:noFill/>
          <a:ln/>
        </p:spPr>
        <p:txBody>
          <a:bodyPr wrap="square" lIns="0" tIns="0" rIns="0" bIns="0" rtlCol="0" anchor="ctr"/>
          <a:lstStyle/>
          <a:p>
            <a:pPr marL="0" indent="0">
              <a:buNone/>
            </a:pPr>
            <a:r>
              <a:rPr lang="en-US" sz="1300" b="1" dirty="0">
                <a:solidFill>
                  <a:srgbClr val="2A2015"/>
                </a:solidFill>
                <a:latin typeface="Calibri" pitchFamily="34" charset="0"/>
                <a:ea typeface="Calibri" pitchFamily="34" charset="-122"/>
                <a:cs typeface="Calibri" pitchFamily="34" charset="-120"/>
              </a:rPr>
              <a:t>Contractually Guaranteed</a:t>
            </a:r>
            <a:endParaRPr lang="en-US" sz="1300" dirty="0"/>
          </a:p>
        </p:txBody>
      </p:sp>
      <p:sp>
        <p:nvSpPr>
          <p:cNvPr id="23" name="Text 18"/>
          <p:cNvSpPr/>
          <p:nvPr/>
        </p:nvSpPr>
        <p:spPr>
          <a:xfrm>
            <a:off x="6583680" y="3703320"/>
            <a:ext cx="2194560" cy="731520"/>
          </a:xfrm>
          <a:prstGeom prst="rect">
            <a:avLst/>
          </a:prstGeom>
          <a:noFill/>
          <a:ln/>
        </p:spPr>
        <p:txBody>
          <a:bodyPr wrap="square" lIns="0" tIns="0" rIns="0" bIns="0" rtlCol="0" anchor="ctr"/>
          <a:lstStyle/>
          <a:p>
            <a:pPr marL="0" indent="0">
              <a:lnSpc>
                <a:spcPct val="140000"/>
              </a:lnSpc>
              <a:buNone/>
            </a:pPr>
            <a:r>
              <a:rPr lang="en-US" sz="1100" dirty="0">
                <a:solidFill>
                  <a:srgbClr val="5A4E3A"/>
                </a:solidFill>
                <a:latin typeface="Calibri" pitchFamily="34" charset="0"/>
                <a:ea typeface="Calibri" pitchFamily="34" charset="-122"/>
                <a:cs typeface="Calibri" pitchFamily="34" charset="-120"/>
              </a:rPr>
              <a:t>Protected by a legal bailment agreement. Items are removed from the customer's estate and Rempla retains custody after death.</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96E"/>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000" kern="0" spc="500" dirty="0">
                <a:solidFill>
                  <a:srgbClr val="A07840"/>
                </a:solidFill>
                <a:latin typeface="Calibri" pitchFamily="34" charset="0"/>
                <a:ea typeface="Calibri" pitchFamily="34" charset="-122"/>
                <a:cs typeface="Calibri" pitchFamily="34" charset="-120"/>
              </a:rPr>
              <a:t>PRODUCT DETAILS</a:t>
            </a:r>
            <a:endParaRPr lang="en-US" sz="1000" dirty="0"/>
          </a:p>
        </p:txBody>
      </p:sp>
      <p:sp>
        <p:nvSpPr>
          <p:cNvPr id="4" name="Text 2"/>
          <p:cNvSpPr/>
          <p:nvPr/>
        </p:nvSpPr>
        <p:spPr>
          <a:xfrm>
            <a:off x="731520" y="685800"/>
            <a:ext cx="7315200" cy="640080"/>
          </a:xfrm>
          <a:prstGeom prst="rect">
            <a:avLst/>
          </a:prstGeom>
          <a:noFill/>
          <a:ln/>
        </p:spPr>
        <p:txBody>
          <a:bodyPr wrap="square" lIns="0" tIns="0" rIns="0" bIns="0" rtlCol="0" anchor="ctr"/>
          <a:lstStyle/>
          <a:p>
            <a:pPr marL="0" indent="0">
              <a:buNone/>
            </a:pPr>
            <a:r>
              <a:rPr lang="en-US" sz="3200" dirty="0">
                <a:solidFill>
                  <a:srgbClr val="2A2015"/>
                </a:solidFill>
                <a:latin typeface="Georgia" pitchFamily="34" charset="0"/>
                <a:ea typeface="Georgia" pitchFamily="34" charset="-122"/>
                <a:cs typeface="Georgia" pitchFamily="34" charset="-120"/>
              </a:rPr>
              <a:t>Available Vault Box Sizes</a:t>
            </a:r>
            <a:endParaRPr lang="en-US" sz="3200" dirty="0"/>
          </a:p>
        </p:txBody>
      </p:sp>
      <p:sp>
        <p:nvSpPr>
          <p:cNvPr id="5" name="Shape 3"/>
          <p:cNvSpPr/>
          <p:nvPr/>
        </p:nvSpPr>
        <p:spPr>
          <a:xfrm>
            <a:off x="731520" y="1554480"/>
            <a:ext cx="2560320" cy="3017520"/>
          </a:xfrm>
          <a:prstGeom prst="rect">
            <a:avLst/>
          </a:prstGeom>
          <a:solidFill>
            <a:srgbClr val="F7F3EC"/>
          </a:solidFill>
          <a:ln/>
          <a:effectLst>
            <a:outerShdw blurRad="76200" dist="25400" dir="8100000" algn="bl" rotWithShape="0">
              <a:srgbClr val="000000">
                <a:alpha val="10000"/>
              </a:srgbClr>
            </a:outerShdw>
          </a:effectLst>
        </p:spPr>
        <p:txBody>
          <a:bodyPr/>
          <a:lstStyle/>
          <a:p>
            <a:endParaRPr lang="en-US"/>
          </a:p>
        </p:txBody>
      </p:sp>
      <p:sp>
        <p:nvSpPr>
          <p:cNvPr id="6" name="Shape 4"/>
          <p:cNvSpPr/>
          <p:nvPr/>
        </p:nvSpPr>
        <p:spPr>
          <a:xfrm>
            <a:off x="731520" y="1554480"/>
            <a:ext cx="2560320" cy="822960"/>
          </a:xfrm>
          <a:prstGeom prst="rect">
            <a:avLst/>
          </a:prstGeom>
          <a:solidFill>
            <a:srgbClr val="E8D5B0"/>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1691640" y="1691640"/>
            <a:ext cx="457200" cy="457200"/>
          </a:xfrm>
          <a:prstGeom prst="rect">
            <a:avLst/>
          </a:prstGeom>
        </p:spPr>
      </p:pic>
      <p:sp>
        <p:nvSpPr>
          <p:cNvPr id="8" name="Text 5"/>
          <p:cNvSpPr/>
          <p:nvPr/>
        </p:nvSpPr>
        <p:spPr>
          <a:xfrm>
            <a:off x="731520" y="2514600"/>
            <a:ext cx="2560320" cy="457200"/>
          </a:xfrm>
          <a:prstGeom prst="rect">
            <a:avLst/>
          </a:prstGeom>
          <a:noFill/>
          <a:ln/>
        </p:spPr>
        <p:txBody>
          <a:bodyPr wrap="square" lIns="0" tIns="0" rIns="0" bIns="0" rtlCol="0" anchor="ctr"/>
          <a:lstStyle/>
          <a:p>
            <a:pPr marL="0" indent="0" algn="ctr">
              <a:buNone/>
            </a:pPr>
            <a:r>
              <a:rPr lang="en-US" sz="2400" b="1" dirty="0">
                <a:solidFill>
                  <a:srgbClr val="2A2015"/>
                </a:solidFill>
                <a:latin typeface="Georgia" pitchFamily="34" charset="0"/>
                <a:ea typeface="Georgia" pitchFamily="34" charset="-122"/>
                <a:cs typeface="Georgia" pitchFamily="34" charset="-120"/>
              </a:rPr>
              <a:t>Small</a:t>
            </a:r>
            <a:endParaRPr lang="en-US" sz="2400" dirty="0"/>
          </a:p>
        </p:txBody>
      </p:sp>
      <p:sp>
        <p:nvSpPr>
          <p:cNvPr id="9" name="Text 6"/>
          <p:cNvSpPr/>
          <p:nvPr/>
        </p:nvSpPr>
        <p:spPr>
          <a:xfrm>
            <a:off x="1005840" y="3017520"/>
            <a:ext cx="2011680" cy="228600"/>
          </a:xfrm>
          <a:prstGeom prst="rect">
            <a:avLst/>
          </a:prstGeom>
          <a:noFill/>
          <a:ln/>
        </p:spPr>
        <p:txBody>
          <a:bodyPr wrap="square" lIns="0" tIns="0" rIns="0" bIns="0" rtlCol="0" anchor="ctr"/>
          <a:lstStyle/>
          <a:p>
            <a:pPr marL="0" indent="0">
              <a:buNone/>
            </a:pPr>
            <a:r>
              <a:rPr lang="en-US" sz="900" kern="0" spc="300" dirty="0">
                <a:solidFill>
                  <a:srgbClr val="A07840"/>
                </a:solidFill>
                <a:latin typeface="Calibri" pitchFamily="34" charset="0"/>
                <a:ea typeface="Calibri" pitchFamily="34" charset="-122"/>
                <a:cs typeface="Calibri" pitchFamily="34" charset="-120"/>
              </a:rPr>
              <a:t>IDEAL FOR</a:t>
            </a:r>
            <a:endParaRPr lang="en-US" sz="900" dirty="0"/>
          </a:p>
        </p:txBody>
      </p:sp>
      <p:sp>
        <p:nvSpPr>
          <p:cNvPr id="10" name="Text 7"/>
          <p:cNvSpPr/>
          <p:nvPr/>
        </p:nvSpPr>
        <p:spPr>
          <a:xfrm>
            <a:off x="1005840" y="3246120"/>
            <a:ext cx="2011680" cy="548640"/>
          </a:xfrm>
          <a:prstGeom prst="rect">
            <a:avLst/>
          </a:prstGeom>
          <a:noFill/>
          <a:ln/>
        </p:spPr>
        <p:txBody>
          <a:bodyPr wrap="square" lIns="0" tIns="0" rIns="0" bIns="0" rtlCol="0" anchor="ctr"/>
          <a:lstStyle/>
          <a:p>
            <a:pPr marL="0" indent="0">
              <a:lnSpc>
                <a:spcPct val="140000"/>
              </a:lnSpc>
              <a:buNone/>
            </a:pPr>
            <a:r>
              <a:rPr lang="en-US" sz="1100" dirty="0">
                <a:solidFill>
                  <a:srgbClr val="5A4E3A"/>
                </a:solidFill>
                <a:latin typeface="Calibri" pitchFamily="34" charset="0"/>
                <a:ea typeface="Calibri" pitchFamily="34" charset="-122"/>
                <a:cs typeface="Calibri" pitchFamily="34" charset="-120"/>
              </a:rPr>
              <a:t>Letters, photos, small jewelry</a:t>
            </a:r>
            <a:endParaRPr lang="en-US" sz="1100" dirty="0"/>
          </a:p>
        </p:txBody>
      </p:sp>
      <p:sp>
        <p:nvSpPr>
          <p:cNvPr id="11" name="Text 8"/>
          <p:cNvSpPr/>
          <p:nvPr/>
        </p:nvSpPr>
        <p:spPr>
          <a:xfrm>
            <a:off x="1005840" y="3840480"/>
            <a:ext cx="2011680" cy="228600"/>
          </a:xfrm>
          <a:prstGeom prst="rect">
            <a:avLst/>
          </a:prstGeom>
          <a:noFill/>
          <a:ln/>
        </p:spPr>
        <p:txBody>
          <a:bodyPr wrap="square" lIns="0" tIns="0" rIns="0" bIns="0" rtlCol="0" anchor="ctr"/>
          <a:lstStyle/>
          <a:p>
            <a:pPr marL="0" indent="0">
              <a:buNone/>
            </a:pPr>
            <a:r>
              <a:rPr lang="en-US" sz="900" kern="0" spc="300" dirty="0">
                <a:solidFill>
                  <a:srgbClr val="A07840"/>
                </a:solidFill>
                <a:latin typeface="Calibri" pitchFamily="34" charset="0"/>
                <a:ea typeface="Calibri" pitchFamily="34" charset="-122"/>
                <a:cs typeface="Calibri" pitchFamily="34" charset="-120"/>
              </a:rPr>
              <a:t>PRICING</a:t>
            </a:r>
            <a:endParaRPr lang="en-US" sz="900" dirty="0"/>
          </a:p>
        </p:txBody>
      </p:sp>
      <p:sp>
        <p:nvSpPr>
          <p:cNvPr id="12" name="Text 9"/>
          <p:cNvSpPr/>
          <p:nvPr/>
        </p:nvSpPr>
        <p:spPr>
          <a:xfrm>
            <a:off x="1005840" y="4069080"/>
            <a:ext cx="2011680" cy="320040"/>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Lowest cost per box</a:t>
            </a:r>
            <a:endParaRPr lang="en-US" sz="1100" dirty="0"/>
          </a:p>
        </p:txBody>
      </p:sp>
      <p:sp>
        <p:nvSpPr>
          <p:cNvPr id="13" name="Text 10"/>
          <p:cNvSpPr/>
          <p:nvPr/>
        </p:nvSpPr>
        <p:spPr>
          <a:xfrm>
            <a:off x="1005840" y="4343400"/>
            <a:ext cx="2011680" cy="182880"/>
          </a:xfrm>
          <a:prstGeom prst="rect">
            <a:avLst/>
          </a:prstGeom>
          <a:noFill/>
          <a:ln/>
        </p:spPr>
        <p:txBody>
          <a:bodyPr wrap="square" lIns="0" tIns="0" rIns="0" bIns="0" rtlCol="0" anchor="ctr"/>
          <a:lstStyle/>
          <a:p>
            <a:pPr marL="0" indent="0">
              <a:buNone/>
            </a:pPr>
            <a:r>
              <a:rPr lang="en-US" sz="900" i="1" dirty="0">
                <a:solidFill>
                  <a:srgbClr val="9A8C78"/>
                </a:solidFill>
                <a:latin typeface="Calibri" pitchFamily="34" charset="0"/>
                <a:ea typeface="Calibri" pitchFamily="34" charset="-122"/>
                <a:cs typeface="Calibri" pitchFamily="34" charset="-120"/>
              </a:rPr>
              <a:t>Exact dimensions TBD</a:t>
            </a:r>
            <a:endParaRPr lang="en-US" sz="900" dirty="0"/>
          </a:p>
        </p:txBody>
      </p:sp>
      <p:sp>
        <p:nvSpPr>
          <p:cNvPr id="14" name="Shape 11"/>
          <p:cNvSpPr/>
          <p:nvPr/>
        </p:nvSpPr>
        <p:spPr>
          <a:xfrm>
            <a:off x="3566160" y="1554480"/>
            <a:ext cx="2560320" cy="3017520"/>
          </a:xfrm>
          <a:prstGeom prst="rect">
            <a:avLst/>
          </a:prstGeom>
          <a:solidFill>
            <a:srgbClr val="F7F3EC"/>
          </a:solidFill>
          <a:ln/>
          <a:effectLst>
            <a:outerShdw blurRad="76200" dist="25400" dir="8100000" algn="bl" rotWithShape="0">
              <a:srgbClr val="000000">
                <a:alpha val="10000"/>
              </a:srgbClr>
            </a:outerShdw>
          </a:effectLst>
        </p:spPr>
        <p:txBody>
          <a:bodyPr/>
          <a:lstStyle/>
          <a:p>
            <a:endParaRPr lang="en-US"/>
          </a:p>
        </p:txBody>
      </p:sp>
      <p:sp>
        <p:nvSpPr>
          <p:cNvPr id="15" name="Shape 12"/>
          <p:cNvSpPr/>
          <p:nvPr/>
        </p:nvSpPr>
        <p:spPr>
          <a:xfrm>
            <a:off x="3566160" y="1554480"/>
            <a:ext cx="2560320" cy="822960"/>
          </a:xfrm>
          <a:prstGeom prst="rect">
            <a:avLst/>
          </a:prstGeom>
          <a:solidFill>
            <a:srgbClr val="C9A96E"/>
          </a:solidFill>
          <a:ln/>
        </p:spPr>
        <p:txBody>
          <a:bodyPr/>
          <a:lstStyle/>
          <a:p>
            <a:endParaRPr lang="en-US"/>
          </a:p>
        </p:txBody>
      </p:sp>
      <p:pic>
        <p:nvPicPr>
          <p:cNvPr id="16" name="Image 1" descr="preencoded.png"/>
          <p:cNvPicPr>
            <a:picLocks noChangeAspect="1"/>
          </p:cNvPicPr>
          <p:nvPr/>
        </p:nvPicPr>
        <p:blipFill>
          <a:blip r:embed="rId3"/>
          <a:stretch>
            <a:fillRect/>
          </a:stretch>
        </p:blipFill>
        <p:spPr>
          <a:xfrm>
            <a:off x="4526280" y="1691640"/>
            <a:ext cx="548640" cy="548640"/>
          </a:xfrm>
          <a:prstGeom prst="rect">
            <a:avLst/>
          </a:prstGeom>
        </p:spPr>
      </p:pic>
      <p:sp>
        <p:nvSpPr>
          <p:cNvPr id="17" name="Text 13"/>
          <p:cNvSpPr/>
          <p:nvPr/>
        </p:nvSpPr>
        <p:spPr>
          <a:xfrm>
            <a:off x="3566160" y="2514600"/>
            <a:ext cx="2560320" cy="457200"/>
          </a:xfrm>
          <a:prstGeom prst="rect">
            <a:avLst/>
          </a:prstGeom>
          <a:noFill/>
          <a:ln/>
        </p:spPr>
        <p:txBody>
          <a:bodyPr wrap="square" lIns="0" tIns="0" rIns="0" bIns="0" rtlCol="0" anchor="ctr"/>
          <a:lstStyle/>
          <a:p>
            <a:pPr marL="0" indent="0" algn="ctr">
              <a:buNone/>
            </a:pPr>
            <a:r>
              <a:rPr lang="en-US" sz="2400" b="1" dirty="0">
                <a:solidFill>
                  <a:srgbClr val="2A2015"/>
                </a:solidFill>
                <a:latin typeface="Georgia" pitchFamily="34" charset="0"/>
                <a:ea typeface="Georgia" pitchFamily="34" charset="-122"/>
                <a:cs typeface="Georgia" pitchFamily="34" charset="-120"/>
              </a:rPr>
              <a:t>Medium</a:t>
            </a:r>
            <a:endParaRPr lang="en-US" sz="2400" dirty="0"/>
          </a:p>
        </p:txBody>
      </p:sp>
      <p:sp>
        <p:nvSpPr>
          <p:cNvPr id="18" name="Text 14"/>
          <p:cNvSpPr/>
          <p:nvPr/>
        </p:nvSpPr>
        <p:spPr>
          <a:xfrm>
            <a:off x="3840480" y="3017520"/>
            <a:ext cx="2011680" cy="228600"/>
          </a:xfrm>
          <a:prstGeom prst="rect">
            <a:avLst/>
          </a:prstGeom>
          <a:noFill/>
          <a:ln/>
        </p:spPr>
        <p:txBody>
          <a:bodyPr wrap="square" lIns="0" tIns="0" rIns="0" bIns="0" rtlCol="0" anchor="ctr"/>
          <a:lstStyle/>
          <a:p>
            <a:pPr marL="0" indent="0">
              <a:buNone/>
            </a:pPr>
            <a:r>
              <a:rPr lang="en-US" sz="900" kern="0" spc="300" dirty="0">
                <a:solidFill>
                  <a:srgbClr val="A07840"/>
                </a:solidFill>
                <a:latin typeface="Calibri" pitchFamily="34" charset="0"/>
                <a:ea typeface="Calibri" pitchFamily="34" charset="-122"/>
                <a:cs typeface="Calibri" pitchFamily="34" charset="-120"/>
              </a:rPr>
              <a:t>IDEAL FOR</a:t>
            </a:r>
            <a:endParaRPr lang="en-US" sz="900" dirty="0"/>
          </a:p>
        </p:txBody>
      </p:sp>
      <p:sp>
        <p:nvSpPr>
          <p:cNvPr id="19" name="Text 15"/>
          <p:cNvSpPr/>
          <p:nvPr/>
        </p:nvSpPr>
        <p:spPr>
          <a:xfrm>
            <a:off x="3840480" y="3246120"/>
            <a:ext cx="2011680" cy="548640"/>
          </a:xfrm>
          <a:prstGeom prst="rect">
            <a:avLst/>
          </a:prstGeom>
          <a:noFill/>
          <a:ln/>
        </p:spPr>
        <p:txBody>
          <a:bodyPr wrap="square" lIns="0" tIns="0" rIns="0" bIns="0" rtlCol="0" anchor="ctr"/>
          <a:lstStyle/>
          <a:p>
            <a:pPr marL="0" indent="0">
              <a:lnSpc>
                <a:spcPct val="140000"/>
              </a:lnSpc>
              <a:buNone/>
            </a:pPr>
            <a:r>
              <a:rPr lang="en-US" sz="1100" dirty="0">
                <a:solidFill>
                  <a:srgbClr val="5A4E3A"/>
                </a:solidFill>
                <a:latin typeface="Calibri" pitchFamily="34" charset="0"/>
                <a:ea typeface="Calibri" pitchFamily="34" charset="-122"/>
                <a:cs typeface="Calibri" pitchFamily="34" charset="-120"/>
              </a:rPr>
              <a:t>Watches, journals, multiple letters, small keepsakes</a:t>
            </a:r>
            <a:endParaRPr lang="en-US" sz="1100" dirty="0"/>
          </a:p>
        </p:txBody>
      </p:sp>
      <p:sp>
        <p:nvSpPr>
          <p:cNvPr id="20" name="Text 16"/>
          <p:cNvSpPr/>
          <p:nvPr/>
        </p:nvSpPr>
        <p:spPr>
          <a:xfrm>
            <a:off x="3840480" y="3840480"/>
            <a:ext cx="2011680" cy="228600"/>
          </a:xfrm>
          <a:prstGeom prst="rect">
            <a:avLst/>
          </a:prstGeom>
          <a:noFill/>
          <a:ln/>
        </p:spPr>
        <p:txBody>
          <a:bodyPr wrap="square" lIns="0" tIns="0" rIns="0" bIns="0" rtlCol="0" anchor="ctr"/>
          <a:lstStyle/>
          <a:p>
            <a:pPr marL="0" indent="0">
              <a:buNone/>
            </a:pPr>
            <a:r>
              <a:rPr lang="en-US" sz="900" kern="0" spc="300" dirty="0">
                <a:solidFill>
                  <a:srgbClr val="A07840"/>
                </a:solidFill>
                <a:latin typeface="Calibri" pitchFamily="34" charset="0"/>
                <a:ea typeface="Calibri" pitchFamily="34" charset="-122"/>
                <a:cs typeface="Calibri" pitchFamily="34" charset="-120"/>
              </a:rPr>
              <a:t>PRICING</a:t>
            </a:r>
            <a:endParaRPr lang="en-US" sz="900" dirty="0"/>
          </a:p>
        </p:txBody>
      </p:sp>
      <p:sp>
        <p:nvSpPr>
          <p:cNvPr id="21" name="Text 17"/>
          <p:cNvSpPr/>
          <p:nvPr/>
        </p:nvSpPr>
        <p:spPr>
          <a:xfrm>
            <a:off x="3840480" y="4069080"/>
            <a:ext cx="2011680" cy="320040"/>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Mid-range cost per box</a:t>
            </a:r>
            <a:endParaRPr lang="en-US" sz="1100" dirty="0"/>
          </a:p>
        </p:txBody>
      </p:sp>
      <p:sp>
        <p:nvSpPr>
          <p:cNvPr id="22" name="Text 18"/>
          <p:cNvSpPr/>
          <p:nvPr/>
        </p:nvSpPr>
        <p:spPr>
          <a:xfrm>
            <a:off x="3840480" y="4343400"/>
            <a:ext cx="2011680" cy="182880"/>
          </a:xfrm>
          <a:prstGeom prst="rect">
            <a:avLst/>
          </a:prstGeom>
          <a:noFill/>
          <a:ln/>
        </p:spPr>
        <p:txBody>
          <a:bodyPr wrap="square" lIns="0" tIns="0" rIns="0" bIns="0" rtlCol="0" anchor="ctr"/>
          <a:lstStyle/>
          <a:p>
            <a:pPr marL="0" indent="0">
              <a:buNone/>
            </a:pPr>
            <a:r>
              <a:rPr lang="en-US" sz="900" i="1" dirty="0">
                <a:solidFill>
                  <a:srgbClr val="9A8C78"/>
                </a:solidFill>
                <a:latin typeface="Calibri" pitchFamily="34" charset="0"/>
                <a:ea typeface="Calibri" pitchFamily="34" charset="-122"/>
                <a:cs typeface="Calibri" pitchFamily="34" charset="-120"/>
              </a:rPr>
              <a:t>Exact dimensions TBD</a:t>
            </a:r>
            <a:endParaRPr lang="en-US" sz="900" dirty="0"/>
          </a:p>
        </p:txBody>
      </p:sp>
      <p:sp>
        <p:nvSpPr>
          <p:cNvPr id="23" name="Shape 19"/>
          <p:cNvSpPr/>
          <p:nvPr/>
        </p:nvSpPr>
        <p:spPr>
          <a:xfrm>
            <a:off x="6400800" y="1554480"/>
            <a:ext cx="2560320" cy="3017520"/>
          </a:xfrm>
          <a:prstGeom prst="rect">
            <a:avLst/>
          </a:prstGeom>
          <a:solidFill>
            <a:srgbClr val="F7F3EC"/>
          </a:solidFill>
          <a:ln/>
          <a:effectLst>
            <a:outerShdw blurRad="76200" dist="25400" dir="8100000" algn="bl" rotWithShape="0">
              <a:srgbClr val="000000">
                <a:alpha val="10000"/>
              </a:srgbClr>
            </a:outerShdw>
          </a:effectLst>
        </p:spPr>
        <p:txBody>
          <a:bodyPr/>
          <a:lstStyle/>
          <a:p>
            <a:endParaRPr lang="en-US"/>
          </a:p>
        </p:txBody>
      </p:sp>
      <p:sp>
        <p:nvSpPr>
          <p:cNvPr id="24" name="Shape 20"/>
          <p:cNvSpPr/>
          <p:nvPr/>
        </p:nvSpPr>
        <p:spPr>
          <a:xfrm>
            <a:off x="6400800" y="1554480"/>
            <a:ext cx="2560320" cy="822960"/>
          </a:xfrm>
          <a:prstGeom prst="rect">
            <a:avLst/>
          </a:prstGeom>
          <a:solidFill>
            <a:srgbClr val="A07840"/>
          </a:solidFill>
          <a:ln/>
        </p:spPr>
        <p:txBody>
          <a:bodyPr/>
          <a:lstStyle/>
          <a:p>
            <a:endParaRPr lang="en-US"/>
          </a:p>
        </p:txBody>
      </p:sp>
      <p:pic>
        <p:nvPicPr>
          <p:cNvPr id="25" name="Image 2" descr="preencoded.png"/>
          <p:cNvPicPr>
            <a:picLocks noChangeAspect="1"/>
          </p:cNvPicPr>
          <p:nvPr/>
        </p:nvPicPr>
        <p:blipFill>
          <a:blip r:embed="rId3"/>
          <a:stretch>
            <a:fillRect/>
          </a:stretch>
        </p:blipFill>
        <p:spPr>
          <a:xfrm>
            <a:off x="7360920" y="1691640"/>
            <a:ext cx="640080" cy="640080"/>
          </a:xfrm>
          <a:prstGeom prst="rect">
            <a:avLst/>
          </a:prstGeom>
        </p:spPr>
      </p:pic>
      <p:sp>
        <p:nvSpPr>
          <p:cNvPr id="26" name="Text 21"/>
          <p:cNvSpPr/>
          <p:nvPr/>
        </p:nvSpPr>
        <p:spPr>
          <a:xfrm>
            <a:off x="6400800" y="2514600"/>
            <a:ext cx="2560320" cy="457200"/>
          </a:xfrm>
          <a:prstGeom prst="rect">
            <a:avLst/>
          </a:prstGeom>
          <a:noFill/>
          <a:ln/>
        </p:spPr>
        <p:txBody>
          <a:bodyPr wrap="square" lIns="0" tIns="0" rIns="0" bIns="0" rtlCol="0" anchor="ctr"/>
          <a:lstStyle/>
          <a:p>
            <a:pPr marL="0" indent="0" algn="ctr">
              <a:buNone/>
            </a:pPr>
            <a:r>
              <a:rPr lang="en-US" sz="2400" b="1" dirty="0">
                <a:solidFill>
                  <a:srgbClr val="2A2015"/>
                </a:solidFill>
                <a:latin typeface="Georgia" pitchFamily="34" charset="0"/>
                <a:ea typeface="Georgia" pitchFamily="34" charset="-122"/>
                <a:cs typeface="Georgia" pitchFamily="34" charset="-120"/>
              </a:rPr>
              <a:t>Large</a:t>
            </a:r>
            <a:endParaRPr lang="en-US" sz="2400" dirty="0"/>
          </a:p>
        </p:txBody>
      </p:sp>
      <p:sp>
        <p:nvSpPr>
          <p:cNvPr id="27" name="Text 22"/>
          <p:cNvSpPr/>
          <p:nvPr/>
        </p:nvSpPr>
        <p:spPr>
          <a:xfrm>
            <a:off x="6675120" y="3017520"/>
            <a:ext cx="2011680" cy="228600"/>
          </a:xfrm>
          <a:prstGeom prst="rect">
            <a:avLst/>
          </a:prstGeom>
          <a:noFill/>
          <a:ln/>
        </p:spPr>
        <p:txBody>
          <a:bodyPr wrap="square" lIns="0" tIns="0" rIns="0" bIns="0" rtlCol="0" anchor="ctr"/>
          <a:lstStyle/>
          <a:p>
            <a:pPr marL="0" indent="0">
              <a:buNone/>
            </a:pPr>
            <a:r>
              <a:rPr lang="en-US" sz="900" kern="0" spc="300" dirty="0">
                <a:solidFill>
                  <a:srgbClr val="A07840"/>
                </a:solidFill>
                <a:latin typeface="Calibri" pitchFamily="34" charset="0"/>
                <a:ea typeface="Calibri" pitchFamily="34" charset="-122"/>
                <a:cs typeface="Calibri" pitchFamily="34" charset="-120"/>
              </a:rPr>
              <a:t>IDEAL FOR</a:t>
            </a:r>
            <a:endParaRPr lang="en-US" sz="900" dirty="0"/>
          </a:p>
        </p:txBody>
      </p:sp>
      <p:sp>
        <p:nvSpPr>
          <p:cNvPr id="28" name="Text 23"/>
          <p:cNvSpPr/>
          <p:nvPr/>
        </p:nvSpPr>
        <p:spPr>
          <a:xfrm>
            <a:off x="6675120" y="3246120"/>
            <a:ext cx="2011680" cy="548640"/>
          </a:xfrm>
          <a:prstGeom prst="rect">
            <a:avLst/>
          </a:prstGeom>
          <a:noFill/>
          <a:ln/>
        </p:spPr>
        <p:txBody>
          <a:bodyPr wrap="square" lIns="0" tIns="0" rIns="0" bIns="0" rtlCol="0" anchor="ctr"/>
          <a:lstStyle/>
          <a:p>
            <a:pPr marL="0" indent="0">
              <a:lnSpc>
                <a:spcPct val="140000"/>
              </a:lnSpc>
              <a:buNone/>
            </a:pPr>
            <a:r>
              <a:rPr lang="en-US" sz="1100" dirty="0">
                <a:solidFill>
                  <a:srgbClr val="5A4E3A"/>
                </a:solidFill>
                <a:latin typeface="Calibri" pitchFamily="34" charset="0"/>
                <a:ea typeface="Calibri" pitchFamily="34" charset="-122"/>
                <a:cs typeface="Calibri" pitchFamily="34" charset="-120"/>
              </a:rPr>
              <a:t>Larger heirlooms, collections, multiple keepsakes</a:t>
            </a:r>
            <a:endParaRPr lang="en-US" sz="1100" dirty="0"/>
          </a:p>
        </p:txBody>
      </p:sp>
      <p:sp>
        <p:nvSpPr>
          <p:cNvPr id="29" name="Text 24"/>
          <p:cNvSpPr/>
          <p:nvPr/>
        </p:nvSpPr>
        <p:spPr>
          <a:xfrm>
            <a:off x="6675120" y="3840480"/>
            <a:ext cx="2011680" cy="228600"/>
          </a:xfrm>
          <a:prstGeom prst="rect">
            <a:avLst/>
          </a:prstGeom>
          <a:noFill/>
          <a:ln/>
        </p:spPr>
        <p:txBody>
          <a:bodyPr wrap="square" lIns="0" tIns="0" rIns="0" bIns="0" rtlCol="0" anchor="ctr"/>
          <a:lstStyle/>
          <a:p>
            <a:pPr marL="0" indent="0">
              <a:buNone/>
            </a:pPr>
            <a:r>
              <a:rPr lang="en-US" sz="900" kern="0" spc="300" dirty="0">
                <a:solidFill>
                  <a:srgbClr val="A07840"/>
                </a:solidFill>
                <a:latin typeface="Calibri" pitchFamily="34" charset="0"/>
                <a:ea typeface="Calibri" pitchFamily="34" charset="-122"/>
                <a:cs typeface="Calibri" pitchFamily="34" charset="-120"/>
              </a:rPr>
              <a:t>PRICING</a:t>
            </a:r>
            <a:endParaRPr lang="en-US" sz="900" dirty="0"/>
          </a:p>
        </p:txBody>
      </p:sp>
      <p:sp>
        <p:nvSpPr>
          <p:cNvPr id="30" name="Text 25"/>
          <p:cNvSpPr/>
          <p:nvPr/>
        </p:nvSpPr>
        <p:spPr>
          <a:xfrm>
            <a:off x="6675120" y="4069080"/>
            <a:ext cx="2011680" cy="320040"/>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Highest cost per box</a:t>
            </a:r>
            <a:endParaRPr lang="en-US" sz="1100" dirty="0"/>
          </a:p>
        </p:txBody>
      </p:sp>
      <p:sp>
        <p:nvSpPr>
          <p:cNvPr id="31" name="Text 26"/>
          <p:cNvSpPr/>
          <p:nvPr/>
        </p:nvSpPr>
        <p:spPr>
          <a:xfrm>
            <a:off x="6675120" y="4343400"/>
            <a:ext cx="2011680" cy="182880"/>
          </a:xfrm>
          <a:prstGeom prst="rect">
            <a:avLst/>
          </a:prstGeom>
          <a:noFill/>
          <a:ln/>
        </p:spPr>
        <p:txBody>
          <a:bodyPr wrap="square" lIns="0" tIns="0" rIns="0" bIns="0" rtlCol="0" anchor="ctr"/>
          <a:lstStyle/>
          <a:p>
            <a:pPr marL="0" indent="0">
              <a:buNone/>
            </a:pPr>
            <a:r>
              <a:rPr lang="en-US" sz="900" i="1" dirty="0">
                <a:solidFill>
                  <a:srgbClr val="9A8C78"/>
                </a:solidFill>
                <a:latin typeface="Calibri" pitchFamily="34" charset="0"/>
                <a:ea typeface="Calibri" pitchFamily="34" charset="-122"/>
                <a:cs typeface="Calibri" pitchFamily="34" charset="-120"/>
              </a:rPr>
              <a:t>Exact dimensions TBD</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1182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96E"/>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000" kern="0" spc="500" dirty="0">
                <a:solidFill>
                  <a:srgbClr val="C9A96E"/>
                </a:solidFill>
                <a:latin typeface="Calibri" pitchFamily="34" charset="0"/>
                <a:ea typeface="Calibri" pitchFamily="34" charset="-122"/>
                <a:cs typeface="Calibri" pitchFamily="34" charset="-120"/>
              </a:rPr>
              <a:t>CUSTOMER JOURNEY</a:t>
            </a:r>
            <a:endParaRPr lang="en-US" sz="1000" dirty="0"/>
          </a:p>
        </p:txBody>
      </p:sp>
      <p:sp>
        <p:nvSpPr>
          <p:cNvPr id="4" name="Text 2"/>
          <p:cNvSpPr/>
          <p:nvPr/>
        </p:nvSpPr>
        <p:spPr>
          <a:xfrm>
            <a:off x="731520" y="731520"/>
            <a:ext cx="7315200" cy="594360"/>
          </a:xfrm>
          <a:prstGeom prst="rect">
            <a:avLst/>
          </a:prstGeom>
          <a:noFill/>
          <a:ln/>
        </p:spPr>
        <p:txBody>
          <a:bodyPr wrap="square" lIns="0" tIns="0" rIns="0" bIns="0" rtlCol="0" anchor="ctr"/>
          <a:lstStyle/>
          <a:p>
            <a:pPr marL="0" indent="0">
              <a:buNone/>
            </a:pPr>
            <a:r>
              <a:rPr lang="en-US" sz="3000" dirty="0">
                <a:solidFill>
                  <a:srgbClr val="FFFFFF"/>
                </a:solidFill>
                <a:latin typeface="Georgia" pitchFamily="34" charset="0"/>
                <a:ea typeface="Georgia" pitchFamily="34" charset="-122"/>
                <a:cs typeface="Georgia" pitchFamily="34" charset="-120"/>
              </a:rPr>
              <a:t>The Vault Box Process at a Glance</a:t>
            </a:r>
            <a:endParaRPr lang="en-US" sz="3000" dirty="0"/>
          </a:p>
        </p:txBody>
      </p:sp>
      <p:sp>
        <p:nvSpPr>
          <p:cNvPr id="5" name="Shape 3"/>
          <p:cNvSpPr/>
          <p:nvPr/>
        </p:nvSpPr>
        <p:spPr>
          <a:xfrm>
            <a:off x="640080" y="1828800"/>
            <a:ext cx="914400" cy="914400"/>
          </a:xfrm>
          <a:prstGeom prst="ellipse">
            <a:avLst/>
          </a:prstGeom>
          <a:solidFill>
            <a:srgbClr val="1A2235"/>
          </a:solidFill>
          <a:ln w="19050">
            <a:solidFill>
              <a:srgbClr val="C9A96E"/>
            </a:solidFill>
            <a:prstDash val="solid"/>
          </a:ln>
        </p:spPr>
        <p:txBody>
          <a:bodyPr/>
          <a:lstStyle/>
          <a:p>
            <a:endParaRPr lang="en-US"/>
          </a:p>
        </p:txBody>
      </p:sp>
      <p:pic>
        <p:nvPicPr>
          <p:cNvPr id="6" name="Image 0" descr="preencoded.png"/>
          <p:cNvPicPr>
            <a:picLocks noChangeAspect="1"/>
          </p:cNvPicPr>
          <p:nvPr/>
        </p:nvPicPr>
        <p:blipFill>
          <a:blip r:embed="rId3"/>
          <a:stretch>
            <a:fillRect/>
          </a:stretch>
        </p:blipFill>
        <p:spPr>
          <a:xfrm>
            <a:off x="868680" y="2057400"/>
            <a:ext cx="457200" cy="457200"/>
          </a:xfrm>
          <a:prstGeom prst="rect">
            <a:avLst/>
          </a:prstGeom>
        </p:spPr>
      </p:pic>
      <p:sp>
        <p:nvSpPr>
          <p:cNvPr id="7" name="Text 4"/>
          <p:cNvSpPr/>
          <p:nvPr/>
        </p:nvSpPr>
        <p:spPr>
          <a:xfrm>
            <a:off x="640080" y="2880360"/>
            <a:ext cx="914400" cy="320040"/>
          </a:xfrm>
          <a:prstGeom prst="rect">
            <a:avLst/>
          </a:prstGeom>
          <a:noFill/>
          <a:ln/>
        </p:spPr>
        <p:txBody>
          <a:bodyPr wrap="square" lIns="0" tIns="0" rIns="0" bIns="0" rtlCol="0" anchor="ctr"/>
          <a:lstStyle/>
          <a:p>
            <a:pPr marL="0" indent="0" algn="ctr">
              <a:buNone/>
            </a:pPr>
            <a:r>
              <a:rPr lang="en-US" sz="1800" b="1" dirty="0">
                <a:solidFill>
                  <a:srgbClr val="C9A96E"/>
                </a:solidFill>
                <a:latin typeface="Georgia" pitchFamily="34" charset="0"/>
                <a:ea typeface="Georgia" pitchFamily="34" charset="-122"/>
                <a:cs typeface="Georgia" pitchFamily="34" charset="-120"/>
              </a:rPr>
              <a:t>1</a:t>
            </a:r>
            <a:endParaRPr lang="en-US" sz="1800" dirty="0"/>
          </a:p>
        </p:txBody>
      </p:sp>
      <p:sp>
        <p:nvSpPr>
          <p:cNvPr id="8" name="Text 5"/>
          <p:cNvSpPr/>
          <p:nvPr/>
        </p:nvSpPr>
        <p:spPr>
          <a:xfrm>
            <a:off x="457200" y="3200400"/>
            <a:ext cx="1280160" cy="365760"/>
          </a:xfrm>
          <a:prstGeom prst="rect">
            <a:avLst/>
          </a:prstGeom>
          <a:noFill/>
          <a:ln/>
        </p:spPr>
        <p:txBody>
          <a:bodyPr wrap="square" lIns="0" tIns="0" rIns="0" bIns="0" rtlCol="0" anchor="ctr"/>
          <a:lstStyle/>
          <a:p>
            <a:pPr marL="0" indent="0" algn="ctr">
              <a:buNone/>
            </a:pPr>
            <a:r>
              <a:rPr lang="en-US" sz="1100" dirty="0">
                <a:solidFill>
                  <a:srgbClr val="E8D5B0"/>
                </a:solidFill>
                <a:latin typeface="Calibri" pitchFamily="34" charset="0"/>
                <a:ea typeface="Calibri" pitchFamily="34" charset="-122"/>
                <a:cs typeface="Calibri" pitchFamily="34" charset="-120"/>
              </a:rPr>
              <a:t>Plan &amp; Order</a:t>
            </a:r>
            <a:endParaRPr lang="en-US" sz="1100" dirty="0"/>
          </a:p>
        </p:txBody>
      </p:sp>
      <p:sp>
        <p:nvSpPr>
          <p:cNvPr id="9" name="Shape 6"/>
          <p:cNvSpPr/>
          <p:nvPr/>
        </p:nvSpPr>
        <p:spPr>
          <a:xfrm>
            <a:off x="1600200" y="2286000"/>
            <a:ext cx="411480" cy="0"/>
          </a:xfrm>
          <a:prstGeom prst="line">
            <a:avLst/>
          </a:prstGeom>
          <a:noFill/>
          <a:ln w="12700">
            <a:solidFill>
              <a:srgbClr val="C9A96E"/>
            </a:solidFill>
            <a:prstDash val="dash"/>
          </a:ln>
        </p:spPr>
        <p:txBody>
          <a:bodyPr/>
          <a:lstStyle/>
          <a:p>
            <a:endParaRPr lang="en-US"/>
          </a:p>
        </p:txBody>
      </p:sp>
      <p:sp>
        <p:nvSpPr>
          <p:cNvPr id="10" name="Shape 7"/>
          <p:cNvSpPr/>
          <p:nvPr/>
        </p:nvSpPr>
        <p:spPr>
          <a:xfrm>
            <a:off x="2057400" y="1828800"/>
            <a:ext cx="914400" cy="914400"/>
          </a:xfrm>
          <a:prstGeom prst="ellipse">
            <a:avLst/>
          </a:prstGeom>
          <a:solidFill>
            <a:srgbClr val="1A2235"/>
          </a:solidFill>
          <a:ln w="19050">
            <a:solidFill>
              <a:srgbClr val="C9A96E"/>
            </a:solidFill>
            <a:prstDash val="solid"/>
          </a:ln>
        </p:spPr>
        <p:txBody>
          <a:bodyPr/>
          <a:lstStyle/>
          <a:p>
            <a:endParaRPr lang="en-US"/>
          </a:p>
        </p:txBody>
      </p:sp>
      <p:pic>
        <p:nvPicPr>
          <p:cNvPr id="11" name="Image 1" descr="preencoded.png"/>
          <p:cNvPicPr>
            <a:picLocks noChangeAspect="1"/>
          </p:cNvPicPr>
          <p:nvPr/>
        </p:nvPicPr>
        <p:blipFill>
          <a:blip r:embed="rId4"/>
          <a:stretch>
            <a:fillRect/>
          </a:stretch>
        </p:blipFill>
        <p:spPr>
          <a:xfrm>
            <a:off x="2286000" y="2057400"/>
            <a:ext cx="457200" cy="457200"/>
          </a:xfrm>
          <a:prstGeom prst="rect">
            <a:avLst/>
          </a:prstGeom>
        </p:spPr>
      </p:pic>
      <p:sp>
        <p:nvSpPr>
          <p:cNvPr id="12" name="Text 8"/>
          <p:cNvSpPr/>
          <p:nvPr/>
        </p:nvSpPr>
        <p:spPr>
          <a:xfrm>
            <a:off x="2057400" y="2880360"/>
            <a:ext cx="914400" cy="320040"/>
          </a:xfrm>
          <a:prstGeom prst="rect">
            <a:avLst/>
          </a:prstGeom>
          <a:noFill/>
          <a:ln/>
        </p:spPr>
        <p:txBody>
          <a:bodyPr wrap="square" lIns="0" tIns="0" rIns="0" bIns="0" rtlCol="0" anchor="ctr"/>
          <a:lstStyle/>
          <a:p>
            <a:pPr marL="0" indent="0" algn="ctr">
              <a:buNone/>
            </a:pPr>
            <a:r>
              <a:rPr lang="en-US" sz="1800" b="1" dirty="0">
                <a:solidFill>
                  <a:srgbClr val="C9A96E"/>
                </a:solidFill>
                <a:latin typeface="Georgia" pitchFamily="34" charset="0"/>
                <a:ea typeface="Georgia" pitchFamily="34" charset="-122"/>
                <a:cs typeface="Georgia" pitchFamily="34" charset="-120"/>
              </a:rPr>
              <a:t>2</a:t>
            </a:r>
            <a:endParaRPr lang="en-US" sz="1800" dirty="0"/>
          </a:p>
        </p:txBody>
      </p:sp>
      <p:sp>
        <p:nvSpPr>
          <p:cNvPr id="13" name="Text 9"/>
          <p:cNvSpPr/>
          <p:nvPr/>
        </p:nvSpPr>
        <p:spPr>
          <a:xfrm>
            <a:off x="1874520" y="3200400"/>
            <a:ext cx="1280160" cy="365760"/>
          </a:xfrm>
          <a:prstGeom prst="rect">
            <a:avLst/>
          </a:prstGeom>
          <a:noFill/>
          <a:ln/>
        </p:spPr>
        <p:txBody>
          <a:bodyPr wrap="square" lIns="0" tIns="0" rIns="0" bIns="0" rtlCol="0" anchor="ctr"/>
          <a:lstStyle/>
          <a:p>
            <a:pPr marL="0" indent="0" algn="ctr">
              <a:buNone/>
            </a:pPr>
            <a:r>
              <a:rPr lang="en-US" sz="1100" dirty="0">
                <a:solidFill>
                  <a:srgbClr val="E8D5B0"/>
                </a:solidFill>
                <a:latin typeface="Calibri" pitchFamily="34" charset="0"/>
                <a:ea typeface="Calibri" pitchFamily="34" charset="-122"/>
                <a:cs typeface="Calibri" pitchFamily="34" charset="-120"/>
              </a:rPr>
              <a:t>Receive Box</a:t>
            </a:r>
            <a:endParaRPr lang="en-US" sz="1100" dirty="0"/>
          </a:p>
        </p:txBody>
      </p:sp>
      <p:sp>
        <p:nvSpPr>
          <p:cNvPr id="14" name="Shape 10"/>
          <p:cNvSpPr/>
          <p:nvPr/>
        </p:nvSpPr>
        <p:spPr>
          <a:xfrm>
            <a:off x="3017520" y="2286000"/>
            <a:ext cx="411480" cy="0"/>
          </a:xfrm>
          <a:prstGeom prst="line">
            <a:avLst/>
          </a:prstGeom>
          <a:noFill/>
          <a:ln w="12700">
            <a:solidFill>
              <a:srgbClr val="C9A96E"/>
            </a:solidFill>
            <a:prstDash val="dash"/>
          </a:ln>
        </p:spPr>
        <p:txBody>
          <a:bodyPr/>
          <a:lstStyle/>
          <a:p>
            <a:endParaRPr lang="en-US"/>
          </a:p>
        </p:txBody>
      </p:sp>
      <p:sp>
        <p:nvSpPr>
          <p:cNvPr id="15" name="Shape 11"/>
          <p:cNvSpPr/>
          <p:nvPr/>
        </p:nvSpPr>
        <p:spPr>
          <a:xfrm>
            <a:off x="3474720" y="1828800"/>
            <a:ext cx="914400" cy="914400"/>
          </a:xfrm>
          <a:prstGeom prst="ellipse">
            <a:avLst/>
          </a:prstGeom>
          <a:solidFill>
            <a:srgbClr val="1A2235"/>
          </a:solidFill>
          <a:ln w="19050">
            <a:solidFill>
              <a:srgbClr val="C9A96E"/>
            </a:solidFill>
            <a:prstDash val="solid"/>
          </a:ln>
        </p:spPr>
        <p:txBody>
          <a:bodyPr/>
          <a:lstStyle/>
          <a:p>
            <a:endParaRPr lang="en-US"/>
          </a:p>
        </p:txBody>
      </p:sp>
      <p:pic>
        <p:nvPicPr>
          <p:cNvPr id="16" name="Image 2" descr="preencoded.png"/>
          <p:cNvPicPr>
            <a:picLocks noChangeAspect="1"/>
          </p:cNvPicPr>
          <p:nvPr/>
        </p:nvPicPr>
        <p:blipFill>
          <a:blip r:embed="rId5"/>
          <a:stretch>
            <a:fillRect/>
          </a:stretch>
        </p:blipFill>
        <p:spPr>
          <a:xfrm>
            <a:off x="3703320" y="2057400"/>
            <a:ext cx="457200" cy="457200"/>
          </a:xfrm>
          <a:prstGeom prst="rect">
            <a:avLst/>
          </a:prstGeom>
        </p:spPr>
      </p:pic>
      <p:sp>
        <p:nvSpPr>
          <p:cNvPr id="17" name="Text 12"/>
          <p:cNvSpPr/>
          <p:nvPr/>
        </p:nvSpPr>
        <p:spPr>
          <a:xfrm>
            <a:off x="3474720" y="2880360"/>
            <a:ext cx="914400" cy="320040"/>
          </a:xfrm>
          <a:prstGeom prst="rect">
            <a:avLst/>
          </a:prstGeom>
          <a:noFill/>
          <a:ln/>
        </p:spPr>
        <p:txBody>
          <a:bodyPr wrap="square" lIns="0" tIns="0" rIns="0" bIns="0" rtlCol="0" anchor="ctr"/>
          <a:lstStyle/>
          <a:p>
            <a:pPr marL="0" indent="0" algn="ctr">
              <a:buNone/>
            </a:pPr>
            <a:r>
              <a:rPr lang="en-US" sz="1800" b="1" dirty="0">
                <a:solidFill>
                  <a:srgbClr val="C9A96E"/>
                </a:solidFill>
                <a:latin typeface="Georgia" pitchFamily="34" charset="0"/>
                <a:ea typeface="Georgia" pitchFamily="34" charset="-122"/>
                <a:cs typeface="Georgia" pitchFamily="34" charset="-120"/>
              </a:rPr>
              <a:t>3</a:t>
            </a:r>
            <a:endParaRPr lang="en-US" sz="1800" dirty="0"/>
          </a:p>
        </p:txBody>
      </p:sp>
      <p:sp>
        <p:nvSpPr>
          <p:cNvPr id="18" name="Text 13"/>
          <p:cNvSpPr/>
          <p:nvPr/>
        </p:nvSpPr>
        <p:spPr>
          <a:xfrm>
            <a:off x="3291840" y="3200400"/>
            <a:ext cx="1280160" cy="365760"/>
          </a:xfrm>
          <a:prstGeom prst="rect">
            <a:avLst/>
          </a:prstGeom>
          <a:noFill/>
          <a:ln/>
        </p:spPr>
        <p:txBody>
          <a:bodyPr wrap="square" lIns="0" tIns="0" rIns="0" bIns="0" rtlCol="0" anchor="ctr"/>
          <a:lstStyle/>
          <a:p>
            <a:pPr marL="0" indent="0" algn="ctr">
              <a:buNone/>
            </a:pPr>
            <a:r>
              <a:rPr lang="en-US" sz="1100" dirty="0">
                <a:solidFill>
                  <a:srgbClr val="E8D5B0"/>
                </a:solidFill>
                <a:latin typeface="Calibri" pitchFamily="34" charset="0"/>
                <a:ea typeface="Calibri" pitchFamily="34" charset="-122"/>
                <a:cs typeface="Calibri" pitchFamily="34" charset="-120"/>
              </a:rPr>
              <a:t>Fill &amp; Seal</a:t>
            </a:r>
            <a:endParaRPr lang="en-US" sz="1100" dirty="0"/>
          </a:p>
        </p:txBody>
      </p:sp>
      <p:sp>
        <p:nvSpPr>
          <p:cNvPr id="19" name="Shape 14"/>
          <p:cNvSpPr/>
          <p:nvPr/>
        </p:nvSpPr>
        <p:spPr>
          <a:xfrm>
            <a:off x="4434840" y="2286000"/>
            <a:ext cx="411480" cy="0"/>
          </a:xfrm>
          <a:prstGeom prst="line">
            <a:avLst/>
          </a:prstGeom>
          <a:noFill/>
          <a:ln w="12700">
            <a:solidFill>
              <a:srgbClr val="C9A96E"/>
            </a:solidFill>
            <a:prstDash val="dash"/>
          </a:ln>
        </p:spPr>
        <p:txBody>
          <a:bodyPr/>
          <a:lstStyle/>
          <a:p>
            <a:endParaRPr lang="en-US"/>
          </a:p>
        </p:txBody>
      </p:sp>
      <p:sp>
        <p:nvSpPr>
          <p:cNvPr id="20" name="Shape 15"/>
          <p:cNvSpPr/>
          <p:nvPr/>
        </p:nvSpPr>
        <p:spPr>
          <a:xfrm>
            <a:off x="4892040" y="1828800"/>
            <a:ext cx="914400" cy="914400"/>
          </a:xfrm>
          <a:prstGeom prst="ellipse">
            <a:avLst/>
          </a:prstGeom>
          <a:solidFill>
            <a:srgbClr val="1A2235"/>
          </a:solidFill>
          <a:ln w="19050">
            <a:solidFill>
              <a:srgbClr val="C9A96E"/>
            </a:solidFill>
            <a:prstDash val="solid"/>
          </a:ln>
        </p:spPr>
        <p:txBody>
          <a:bodyPr/>
          <a:lstStyle/>
          <a:p>
            <a:endParaRPr lang="en-US"/>
          </a:p>
        </p:txBody>
      </p:sp>
      <p:pic>
        <p:nvPicPr>
          <p:cNvPr id="21" name="Image 3" descr="preencoded.png"/>
          <p:cNvPicPr>
            <a:picLocks noChangeAspect="1"/>
          </p:cNvPicPr>
          <p:nvPr/>
        </p:nvPicPr>
        <p:blipFill>
          <a:blip r:embed="rId6"/>
          <a:stretch>
            <a:fillRect/>
          </a:stretch>
        </p:blipFill>
        <p:spPr>
          <a:xfrm>
            <a:off x="5120640" y="2057400"/>
            <a:ext cx="457200" cy="457200"/>
          </a:xfrm>
          <a:prstGeom prst="rect">
            <a:avLst/>
          </a:prstGeom>
        </p:spPr>
      </p:pic>
      <p:sp>
        <p:nvSpPr>
          <p:cNvPr id="22" name="Text 16"/>
          <p:cNvSpPr/>
          <p:nvPr/>
        </p:nvSpPr>
        <p:spPr>
          <a:xfrm>
            <a:off x="4892040" y="2880360"/>
            <a:ext cx="914400" cy="320040"/>
          </a:xfrm>
          <a:prstGeom prst="rect">
            <a:avLst/>
          </a:prstGeom>
          <a:noFill/>
          <a:ln/>
        </p:spPr>
        <p:txBody>
          <a:bodyPr wrap="square" lIns="0" tIns="0" rIns="0" bIns="0" rtlCol="0" anchor="ctr"/>
          <a:lstStyle/>
          <a:p>
            <a:pPr marL="0" indent="0" algn="ctr">
              <a:buNone/>
            </a:pPr>
            <a:r>
              <a:rPr lang="en-US" sz="1800" b="1" dirty="0">
                <a:solidFill>
                  <a:srgbClr val="C9A96E"/>
                </a:solidFill>
                <a:latin typeface="Georgia" pitchFamily="34" charset="0"/>
                <a:ea typeface="Georgia" pitchFamily="34" charset="-122"/>
                <a:cs typeface="Georgia" pitchFamily="34" charset="-120"/>
              </a:rPr>
              <a:t>4</a:t>
            </a:r>
            <a:endParaRPr lang="en-US" sz="1800" dirty="0"/>
          </a:p>
        </p:txBody>
      </p:sp>
      <p:sp>
        <p:nvSpPr>
          <p:cNvPr id="23" name="Text 17"/>
          <p:cNvSpPr/>
          <p:nvPr/>
        </p:nvSpPr>
        <p:spPr>
          <a:xfrm>
            <a:off x="4709160" y="3200400"/>
            <a:ext cx="1280160" cy="365760"/>
          </a:xfrm>
          <a:prstGeom prst="rect">
            <a:avLst/>
          </a:prstGeom>
          <a:noFill/>
          <a:ln/>
        </p:spPr>
        <p:txBody>
          <a:bodyPr wrap="square" lIns="0" tIns="0" rIns="0" bIns="0" rtlCol="0" anchor="ctr"/>
          <a:lstStyle/>
          <a:p>
            <a:pPr marL="0" indent="0" algn="ctr">
              <a:buNone/>
            </a:pPr>
            <a:r>
              <a:rPr lang="en-US" sz="1100" dirty="0">
                <a:solidFill>
                  <a:srgbClr val="E8D5B0"/>
                </a:solidFill>
                <a:latin typeface="Calibri" pitchFamily="34" charset="0"/>
                <a:ea typeface="Calibri" pitchFamily="34" charset="-122"/>
                <a:cs typeface="Calibri" pitchFamily="34" charset="-120"/>
              </a:rPr>
              <a:t>Ship Back</a:t>
            </a:r>
            <a:endParaRPr lang="en-US" sz="1100" dirty="0"/>
          </a:p>
        </p:txBody>
      </p:sp>
      <p:sp>
        <p:nvSpPr>
          <p:cNvPr id="24" name="Shape 18"/>
          <p:cNvSpPr/>
          <p:nvPr/>
        </p:nvSpPr>
        <p:spPr>
          <a:xfrm>
            <a:off x="5852160" y="2286000"/>
            <a:ext cx="411480" cy="0"/>
          </a:xfrm>
          <a:prstGeom prst="line">
            <a:avLst/>
          </a:prstGeom>
          <a:noFill/>
          <a:ln w="12700">
            <a:solidFill>
              <a:srgbClr val="C9A96E"/>
            </a:solidFill>
            <a:prstDash val="dash"/>
          </a:ln>
        </p:spPr>
        <p:txBody>
          <a:bodyPr/>
          <a:lstStyle/>
          <a:p>
            <a:endParaRPr lang="en-US"/>
          </a:p>
        </p:txBody>
      </p:sp>
      <p:sp>
        <p:nvSpPr>
          <p:cNvPr id="25" name="Shape 19"/>
          <p:cNvSpPr/>
          <p:nvPr/>
        </p:nvSpPr>
        <p:spPr>
          <a:xfrm>
            <a:off x="6309360" y="1828800"/>
            <a:ext cx="914400" cy="914400"/>
          </a:xfrm>
          <a:prstGeom prst="ellipse">
            <a:avLst/>
          </a:prstGeom>
          <a:solidFill>
            <a:srgbClr val="1A2235"/>
          </a:solidFill>
          <a:ln w="19050">
            <a:solidFill>
              <a:srgbClr val="C9A96E"/>
            </a:solidFill>
            <a:prstDash val="solid"/>
          </a:ln>
        </p:spPr>
        <p:txBody>
          <a:bodyPr/>
          <a:lstStyle/>
          <a:p>
            <a:endParaRPr lang="en-US"/>
          </a:p>
        </p:txBody>
      </p:sp>
      <p:pic>
        <p:nvPicPr>
          <p:cNvPr id="26" name="Image 4" descr="preencoded.png"/>
          <p:cNvPicPr>
            <a:picLocks noChangeAspect="1"/>
          </p:cNvPicPr>
          <p:nvPr/>
        </p:nvPicPr>
        <p:blipFill>
          <a:blip r:embed="rId7"/>
          <a:stretch>
            <a:fillRect/>
          </a:stretch>
        </p:blipFill>
        <p:spPr>
          <a:xfrm>
            <a:off x="6537960" y="2057400"/>
            <a:ext cx="457200" cy="457200"/>
          </a:xfrm>
          <a:prstGeom prst="rect">
            <a:avLst/>
          </a:prstGeom>
        </p:spPr>
      </p:pic>
      <p:sp>
        <p:nvSpPr>
          <p:cNvPr id="27" name="Text 20"/>
          <p:cNvSpPr/>
          <p:nvPr/>
        </p:nvSpPr>
        <p:spPr>
          <a:xfrm>
            <a:off x="6309360" y="2880360"/>
            <a:ext cx="914400" cy="320040"/>
          </a:xfrm>
          <a:prstGeom prst="rect">
            <a:avLst/>
          </a:prstGeom>
          <a:noFill/>
          <a:ln/>
        </p:spPr>
        <p:txBody>
          <a:bodyPr wrap="square" lIns="0" tIns="0" rIns="0" bIns="0" rtlCol="0" anchor="ctr"/>
          <a:lstStyle/>
          <a:p>
            <a:pPr marL="0" indent="0" algn="ctr">
              <a:buNone/>
            </a:pPr>
            <a:r>
              <a:rPr lang="en-US" sz="1800" b="1" dirty="0">
                <a:solidFill>
                  <a:srgbClr val="C9A96E"/>
                </a:solidFill>
                <a:latin typeface="Georgia" pitchFamily="34" charset="0"/>
                <a:ea typeface="Georgia" pitchFamily="34" charset="-122"/>
                <a:cs typeface="Georgia" pitchFamily="34" charset="-120"/>
              </a:rPr>
              <a:t>5</a:t>
            </a:r>
            <a:endParaRPr lang="en-US" sz="1800" dirty="0"/>
          </a:p>
        </p:txBody>
      </p:sp>
      <p:sp>
        <p:nvSpPr>
          <p:cNvPr id="28" name="Text 21"/>
          <p:cNvSpPr/>
          <p:nvPr/>
        </p:nvSpPr>
        <p:spPr>
          <a:xfrm>
            <a:off x="6126480" y="3200400"/>
            <a:ext cx="1280160" cy="365760"/>
          </a:xfrm>
          <a:prstGeom prst="rect">
            <a:avLst/>
          </a:prstGeom>
          <a:noFill/>
          <a:ln/>
        </p:spPr>
        <p:txBody>
          <a:bodyPr wrap="square" lIns="0" tIns="0" rIns="0" bIns="0" rtlCol="0" anchor="ctr"/>
          <a:lstStyle/>
          <a:p>
            <a:pPr marL="0" indent="0" algn="ctr">
              <a:buNone/>
            </a:pPr>
            <a:r>
              <a:rPr lang="en-US" sz="1100" dirty="0">
                <a:solidFill>
                  <a:srgbClr val="E8D5B0"/>
                </a:solidFill>
                <a:latin typeface="Calibri" pitchFamily="34" charset="0"/>
                <a:ea typeface="Calibri" pitchFamily="34" charset="-122"/>
                <a:cs typeface="Calibri" pitchFamily="34" charset="-120"/>
              </a:rPr>
              <a:t>Vault Storage</a:t>
            </a:r>
            <a:endParaRPr lang="en-US" sz="1100" dirty="0"/>
          </a:p>
        </p:txBody>
      </p:sp>
      <p:sp>
        <p:nvSpPr>
          <p:cNvPr id="29" name="Shape 22"/>
          <p:cNvSpPr/>
          <p:nvPr/>
        </p:nvSpPr>
        <p:spPr>
          <a:xfrm>
            <a:off x="7269480" y="2286000"/>
            <a:ext cx="411480" cy="0"/>
          </a:xfrm>
          <a:prstGeom prst="line">
            <a:avLst/>
          </a:prstGeom>
          <a:noFill/>
          <a:ln w="12700">
            <a:solidFill>
              <a:srgbClr val="C9A96E"/>
            </a:solidFill>
            <a:prstDash val="dash"/>
          </a:ln>
        </p:spPr>
        <p:txBody>
          <a:bodyPr/>
          <a:lstStyle/>
          <a:p>
            <a:endParaRPr lang="en-US"/>
          </a:p>
        </p:txBody>
      </p:sp>
      <p:sp>
        <p:nvSpPr>
          <p:cNvPr id="30" name="Shape 23"/>
          <p:cNvSpPr/>
          <p:nvPr/>
        </p:nvSpPr>
        <p:spPr>
          <a:xfrm>
            <a:off x="7726680" y="1828800"/>
            <a:ext cx="914400" cy="914400"/>
          </a:xfrm>
          <a:prstGeom prst="ellipse">
            <a:avLst/>
          </a:prstGeom>
          <a:solidFill>
            <a:srgbClr val="1A2235"/>
          </a:solidFill>
          <a:ln w="19050">
            <a:solidFill>
              <a:srgbClr val="C9A96E"/>
            </a:solidFill>
            <a:prstDash val="solid"/>
          </a:ln>
        </p:spPr>
        <p:txBody>
          <a:bodyPr/>
          <a:lstStyle/>
          <a:p>
            <a:endParaRPr lang="en-US"/>
          </a:p>
        </p:txBody>
      </p:sp>
      <p:pic>
        <p:nvPicPr>
          <p:cNvPr id="31" name="Image 5" descr="preencoded.png"/>
          <p:cNvPicPr>
            <a:picLocks noChangeAspect="1"/>
          </p:cNvPicPr>
          <p:nvPr/>
        </p:nvPicPr>
        <p:blipFill>
          <a:blip r:embed="rId8"/>
          <a:stretch>
            <a:fillRect/>
          </a:stretch>
        </p:blipFill>
        <p:spPr>
          <a:xfrm>
            <a:off x="7955280" y="2057400"/>
            <a:ext cx="457200" cy="457200"/>
          </a:xfrm>
          <a:prstGeom prst="rect">
            <a:avLst/>
          </a:prstGeom>
        </p:spPr>
      </p:pic>
      <p:sp>
        <p:nvSpPr>
          <p:cNvPr id="32" name="Text 24"/>
          <p:cNvSpPr/>
          <p:nvPr/>
        </p:nvSpPr>
        <p:spPr>
          <a:xfrm>
            <a:off x="7726680" y="2880360"/>
            <a:ext cx="914400" cy="320040"/>
          </a:xfrm>
          <a:prstGeom prst="rect">
            <a:avLst/>
          </a:prstGeom>
          <a:noFill/>
          <a:ln/>
        </p:spPr>
        <p:txBody>
          <a:bodyPr wrap="square" lIns="0" tIns="0" rIns="0" bIns="0" rtlCol="0" anchor="ctr"/>
          <a:lstStyle/>
          <a:p>
            <a:pPr marL="0" indent="0" algn="ctr">
              <a:buNone/>
            </a:pPr>
            <a:r>
              <a:rPr lang="en-US" sz="1800" b="1" dirty="0">
                <a:solidFill>
                  <a:srgbClr val="C9A96E"/>
                </a:solidFill>
                <a:latin typeface="Georgia" pitchFamily="34" charset="0"/>
                <a:ea typeface="Georgia" pitchFamily="34" charset="-122"/>
                <a:cs typeface="Georgia" pitchFamily="34" charset="-120"/>
              </a:rPr>
              <a:t>6</a:t>
            </a:r>
            <a:endParaRPr lang="en-US" sz="1800" dirty="0"/>
          </a:p>
        </p:txBody>
      </p:sp>
      <p:sp>
        <p:nvSpPr>
          <p:cNvPr id="33" name="Text 25"/>
          <p:cNvSpPr/>
          <p:nvPr/>
        </p:nvSpPr>
        <p:spPr>
          <a:xfrm>
            <a:off x="7543800" y="3200400"/>
            <a:ext cx="1280160" cy="365760"/>
          </a:xfrm>
          <a:prstGeom prst="rect">
            <a:avLst/>
          </a:prstGeom>
          <a:noFill/>
          <a:ln/>
        </p:spPr>
        <p:txBody>
          <a:bodyPr wrap="square" lIns="0" tIns="0" rIns="0" bIns="0" rtlCol="0" anchor="ctr"/>
          <a:lstStyle/>
          <a:p>
            <a:pPr marL="0" indent="0" algn="ctr">
              <a:buNone/>
            </a:pPr>
            <a:r>
              <a:rPr lang="en-US" sz="1100" dirty="0">
                <a:solidFill>
                  <a:srgbClr val="E8D5B0"/>
                </a:solidFill>
                <a:latin typeface="Calibri" pitchFamily="34" charset="0"/>
                <a:ea typeface="Calibri" pitchFamily="34" charset="-122"/>
                <a:cs typeface="Calibri" pitchFamily="34" charset="-120"/>
              </a:rPr>
              <a:t>Delivery</a:t>
            </a:r>
            <a:endParaRPr lang="en-US" sz="1100" dirty="0"/>
          </a:p>
        </p:txBody>
      </p:sp>
      <p:sp>
        <p:nvSpPr>
          <p:cNvPr id="34" name="Text 26"/>
          <p:cNvSpPr/>
          <p:nvPr/>
        </p:nvSpPr>
        <p:spPr>
          <a:xfrm>
            <a:off x="731520" y="4114800"/>
            <a:ext cx="7315200" cy="365760"/>
          </a:xfrm>
          <a:prstGeom prst="rect">
            <a:avLst/>
          </a:prstGeom>
          <a:noFill/>
          <a:ln/>
        </p:spPr>
        <p:txBody>
          <a:bodyPr wrap="square" lIns="0" tIns="0" rIns="0" bIns="0" rtlCol="0" anchor="ctr"/>
          <a:lstStyle/>
          <a:p>
            <a:pPr marL="0" indent="0">
              <a:buNone/>
            </a:pPr>
            <a:r>
              <a:rPr lang="en-US" sz="1200" i="1" dirty="0">
                <a:solidFill>
                  <a:srgbClr val="9A8C78"/>
                </a:solidFill>
                <a:latin typeface="Calibri" pitchFamily="34" charset="0"/>
                <a:ea typeface="Calibri" pitchFamily="34" charset="-122"/>
                <a:cs typeface="Calibri" pitchFamily="34" charset="-120"/>
              </a:rPr>
              <a:t>Each step is detailed on the following slides.</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3EC"/>
        </a:solidFill>
        <a:effectLst/>
      </p:bgPr>
    </p:bg>
    <p:spTree>
      <p:nvGrpSpPr>
        <p:cNvPr id="1" name=""/>
        <p:cNvGrpSpPr/>
        <p:nvPr/>
      </p:nvGrpSpPr>
      <p:grpSpPr>
        <a:xfrm>
          <a:off x="0" y="0"/>
          <a:ext cx="0" cy="0"/>
          <a:chOff x="0" y="0"/>
          <a:chExt cx="0" cy="0"/>
        </a:xfrm>
      </p:grpSpPr>
      <p:sp>
        <p:nvSpPr>
          <p:cNvPr id="2" name="Shape 0"/>
          <p:cNvSpPr/>
          <p:nvPr/>
        </p:nvSpPr>
        <p:spPr>
          <a:xfrm>
            <a:off x="0" y="0"/>
            <a:ext cx="54864" cy="5143500"/>
          </a:xfrm>
          <a:prstGeom prst="rect">
            <a:avLst/>
          </a:prstGeom>
          <a:solidFill>
            <a:srgbClr val="C9A96E"/>
          </a:solidFill>
          <a:ln/>
        </p:spPr>
        <p:txBody>
          <a:bodyPr/>
          <a:lstStyle/>
          <a:p>
            <a:endParaRPr lang="en-US"/>
          </a:p>
        </p:txBody>
      </p:sp>
      <p:sp>
        <p:nvSpPr>
          <p:cNvPr id="3" name="Shape 1"/>
          <p:cNvSpPr/>
          <p:nvPr/>
        </p:nvSpPr>
        <p:spPr>
          <a:xfrm>
            <a:off x="731520" y="365760"/>
            <a:ext cx="1005840" cy="274320"/>
          </a:xfrm>
          <a:prstGeom prst="rect">
            <a:avLst/>
          </a:prstGeom>
          <a:solidFill>
            <a:srgbClr val="C9A96E"/>
          </a:solidFill>
          <a:ln/>
        </p:spPr>
        <p:txBody>
          <a:bodyPr/>
          <a:lstStyle/>
          <a:p>
            <a:endParaRPr lang="en-US"/>
          </a:p>
        </p:txBody>
      </p:sp>
      <p:sp>
        <p:nvSpPr>
          <p:cNvPr id="4" name="Text 2"/>
          <p:cNvSpPr/>
          <p:nvPr/>
        </p:nvSpPr>
        <p:spPr>
          <a:xfrm>
            <a:off x="731520" y="365760"/>
            <a:ext cx="1005840" cy="274320"/>
          </a:xfrm>
          <a:prstGeom prst="rect">
            <a:avLst/>
          </a:prstGeom>
          <a:noFill/>
          <a:ln/>
        </p:spPr>
        <p:txBody>
          <a:bodyPr wrap="square" lIns="0" tIns="0" rIns="0" bIns="0" rtlCol="0" anchor="ctr"/>
          <a:lstStyle/>
          <a:p>
            <a:pPr marL="0" indent="0" algn="ctr">
              <a:buNone/>
            </a:pPr>
            <a:r>
              <a:rPr lang="en-US" sz="1000" b="1" kern="0" spc="300" dirty="0">
                <a:solidFill>
                  <a:srgbClr val="111827"/>
                </a:solidFill>
                <a:latin typeface="Calibri" pitchFamily="34" charset="0"/>
                <a:ea typeface="Calibri" pitchFamily="34" charset="-122"/>
                <a:cs typeface="Calibri" pitchFamily="34" charset="-120"/>
              </a:rPr>
              <a:t>STEP 1</a:t>
            </a:r>
            <a:endParaRPr lang="en-US" sz="1000" dirty="0"/>
          </a:p>
        </p:txBody>
      </p:sp>
      <p:sp>
        <p:nvSpPr>
          <p:cNvPr id="5" name="Text 3"/>
          <p:cNvSpPr/>
          <p:nvPr/>
        </p:nvSpPr>
        <p:spPr>
          <a:xfrm>
            <a:off x="731520" y="777240"/>
            <a:ext cx="7315200" cy="548640"/>
          </a:xfrm>
          <a:prstGeom prst="rect">
            <a:avLst/>
          </a:prstGeom>
          <a:noFill/>
          <a:ln/>
        </p:spPr>
        <p:txBody>
          <a:bodyPr wrap="square" lIns="0" tIns="0" rIns="0" bIns="0" rtlCol="0" anchor="ctr"/>
          <a:lstStyle/>
          <a:p>
            <a:pPr marL="0" indent="0">
              <a:buNone/>
            </a:pPr>
            <a:r>
              <a:rPr lang="en-US" sz="2800" dirty="0">
                <a:solidFill>
                  <a:srgbClr val="2A2015"/>
                </a:solidFill>
                <a:latin typeface="Georgia" pitchFamily="34" charset="0"/>
                <a:ea typeface="Georgia" pitchFamily="34" charset="-122"/>
                <a:cs typeface="Georgia" pitchFamily="34" charset="-120"/>
              </a:rPr>
              <a:t>Plan &amp; Order the Vault Box</a:t>
            </a:r>
            <a:endParaRPr lang="en-US" sz="2800" dirty="0"/>
          </a:p>
        </p:txBody>
      </p:sp>
      <p:sp>
        <p:nvSpPr>
          <p:cNvPr id="6" name="Text 4"/>
          <p:cNvSpPr/>
          <p:nvPr/>
        </p:nvSpPr>
        <p:spPr>
          <a:xfrm>
            <a:off x="731520" y="1463040"/>
            <a:ext cx="4114800" cy="914400"/>
          </a:xfrm>
          <a:prstGeom prst="rect">
            <a:avLst/>
          </a:prstGeom>
          <a:noFill/>
          <a:ln/>
        </p:spPr>
        <p:txBody>
          <a:bodyPr wrap="square" lIns="0" tIns="0" rIns="0" bIns="0" rtlCol="0" anchor="ctr"/>
          <a:lstStyle/>
          <a:p>
            <a:pPr marL="0" indent="0">
              <a:lnSpc>
                <a:spcPct val="150000"/>
              </a:lnSpc>
              <a:buNone/>
            </a:pPr>
            <a:r>
              <a:rPr lang="en-US" sz="1300" dirty="0">
                <a:solidFill>
                  <a:srgbClr val="5A4E3A"/>
                </a:solidFill>
                <a:latin typeface="Calibri" pitchFamily="34" charset="0"/>
                <a:ea typeface="Calibri" pitchFamily="34" charset="-122"/>
                <a:cs typeface="Calibri" pitchFamily="34" charset="-120"/>
              </a:rPr>
              <a:t>The customer begins their vault box journey through the Rempla platform. After creating an account and building their planning tree, they can order vault boxes for any recipient at any time.</a:t>
            </a:r>
            <a:endParaRPr lang="en-US" sz="1300" dirty="0"/>
          </a:p>
        </p:txBody>
      </p:sp>
      <p:pic>
        <p:nvPicPr>
          <p:cNvPr id="7" name="Image 0" descr="preencoded.png"/>
          <p:cNvPicPr>
            <a:picLocks noChangeAspect="1"/>
          </p:cNvPicPr>
          <p:nvPr/>
        </p:nvPicPr>
        <p:blipFill>
          <a:blip r:embed="rId3"/>
          <a:stretch>
            <a:fillRect/>
          </a:stretch>
        </p:blipFill>
        <p:spPr>
          <a:xfrm>
            <a:off x="731520" y="2514600"/>
            <a:ext cx="164592" cy="164592"/>
          </a:xfrm>
          <a:prstGeom prst="rect">
            <a:avLst/>
          </a:prstGeom>
        </p:spPr>
      </p:pic>
      <p:sp>
        <p:nvSpPr>
          <p:cNvPr id="8" name="Text 5"/>
          <p:cNvSpPr/>
          <p:nvPr/>
        </p:nvSpPr>
        <p:spPr>
          <a:xfrm>
            <a:off x="1005840" y="2468880"/>
            <a:ext cx="3840480" cy="274320"/>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Customer creates a Rempla account</a:t>
            </a:r>
            <a:endParaRPr lang="en-US" sz="1100" dirty="0"/>
          </a:p>
        </p:txBody>
      </p:sp>
      <p:pic>
        <p:nvPicPr>
          <p:cNvPr id="9" name="Image 1" descr="preencoded.png"/>
          <p:cNvPicPr>
            <a:picLocks noChangeAspect="1"/>
          </p:cNvPicPr>
          <p:nvPr/>
        </p:nvPicPr>
        <p:blipFill>
          <a:blip r:embed="rId3"/>
          <a:stretch>
            <a:fillRect/>
          </a:stretch>
        </p:blipFill>
        <p:spPr>
          <a:xfrm>
            <a:off x="731520" y="2770632"/>
            <a:ext cx="164592" cy="164592"/>
          </a:xfrm>
          <a:prstGeom prst="rect">
            <a:avLst/>
          </a:prstGeom>
        </p:spPr>
      </p:pic>
      <p:sp>
        <p:nvSpPr>
          <p:cNvPr id="10" name="Text 6"/>
          <p:cNvSpPr/>
          <p:nvPr/>
        </p:nvSpPr>
        <p:spPr>
          <a:xfrm>
            <a:off x="1005840" y="2724912"/>
            <a:ext cx="3840480" cy="274320"/>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AI guide helps build a family planning tree</a:t>
            </a:r>
            <a:endParaRPr lang="en-US" sz="1100" dirty="0"/>
          </a:p>
        </p:txBody>
      </p:sp>
      <p:pic>
        <p:nvPicPr>
          <p:cNvPr id="11" name="Image 2" descr="preencoded.png"/>
          <p:cNvPicPr>
            <a:picLocks noChangeAspect="1"/>
          </p:cNvPicPr>
          <p:nvPr/>
        </p:nvPicPr>
        <p:blipFill>
          <a:blip r:embed="rId3"/>
          <a:stretch>
            <a:fillRect/>
          </a:stretch>
        </p:blipFill>
        <p:spPr>
          <a:xfrm>
            <a:off x="731520" y="3026664"/>
            <a:ext cx="164592" cy="164592"/>
          </a:xfrm>
          <a:prstGeom prst="rect">
            <a:avLst/>
          </a:prstGeom>
        </p:spPr>
      </p:pic>
      <p:sp>
        <p:nvSpPr>
          <p:cNvPr id="12" name="Text 7"/>
          <p:cNvSpPr/>
          <p:nvPr/>
        </p:nvSpPr>
        <p:spPr>
          <a:xfrm>
            <a:off x="1005840" y="2980944"/>
            <a:ext cx="3840480" cy="274320"/>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Selects a recipient and chooses "Vault Box"</a:t>
            </a:r>
            <a:endParaRPr lang="en-US" sz="1100" dirty="0"/>
          </a:p>
        </p:txBody>
      </p:sp>
      <p:pic>
        <p:nvPicPr>
          <p:cNvPr id="13" name="Image 3" descr="preencoded.png"/>
          <p:cNvPicPr>
            <a:picLocks noChangeAspect="1"/>
          </p:cNvPicPr>
          <p:nvPr/>
        </p:nvPicPr>
        <p:blipFill>
          <a:blip r:embed="rId3"/>
          <a:stretch>
            <a:fillRect/>
          </a:stretch>
        </p:blipFill>
        <p:spPr>
          <a:xfrm>
            <a:off x="731520" y="3282696"/>
            <a:ext cx="164592" cy="164592"/>
          </a:xfrm>
          <a:prstGeom prst="rect">
            <a:avLst/>
          </a:prstGeom>
        </p:spPr>
      </p:pic>
      <p:sp>
        <p:nvSpPr>
          <p:cNvPr id="14" name="Text 8"/>
          <p:cNvSpPr/>
          <p:nvPr/>
        </p:nvSpPr>
        <p:spPr>
          <a:xfrm>
            <a:off x="1005840" y="3236976"/>
            <a:ext cx="3840480" cy="274320"/>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Picks box size (Small, Medium, or Large)</a:t>
            </a:r>
            <a:endParaRPr lang="en-US" sz="1100" dirty="0"/>
          </a:p>
        </p:txBody>
      </p:sp>
      <p:pic>
        <p:nvPicPr>
          <p:cNvPr id="15" name="Image 4" descr="preencoded.png"/>
          <p:cNvPicPr>
            <a:picLocks noChangeAspect="1"/>
          </p:cNvPicPr>
          <p:nvPr/>
        </p:nvPicPr>
        <p:blipFill>
          <a:blip r:embed="rId3"/>
          <a:stretch>
            <a:fillRect/>
          </a:stretch>
        </p:blipFill>
        <p:spPr>
          <a:xfrm>
            <a:off x="731520" y="3538728"/>
            <a:ext cx="164592" cy="164592"/>
          </a:xfrm>
          <a:prstGeom prst="rect">
            <a:avLst/>
          </a:prstGeom>
        </p:spPr>
      </p:pic>
      <p:sp>
        <p:nvSpPr>
          <p:cNvPr id="16" name="Text 9"/>
          <p:cNvSpPr/>
          <p:nvPr/>
        </p:nvSpPr>
        <p:spPr>
          <a:xfrm>
            <a:off x="1005840" y="3493008"/>
            <a:ext cx="3840480" cy="274320"/>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Sets delivery trigger and storage duration</a:t>
            </a:r>
            <a:endParaRPr lang="en-US" sz="1100" dirty="0"/>
          </a:p>
        </p:txBody>
      </p:sp>
      <p:pic>
        <p:nvPicPr>
          <p:cNvPr id="17" name="Image 5" descr="preencoded.png"/>
          <p:cNvPicPr>
            <a:picLocks noChangeAspect="1"/>
          </p:cNvPicPr>
          <p:nvPr/>
        </p:nvPicPr>
        <p:blipFill>
          <a:blip r:embed="rId3"/>
          <a:stretch>
            <a:fillRect/>
          </a:stretch>
        </p:blipFill>
        <p:spPr>
          <a:xfrm>
            <a:off x="731520" y="3794760"/>
            <a:ext cx="164592" cy="164592"/>
          </a:xfrm>
          <a:prstGeom prst="rect">
            <a:avLst/>
          </a:prstGeom>
        </p:spPr>
      </p:pic>
      <p:sp>
        <p:nvSpPr>
          <p:cNvPr id="18" name="Text 10"/>
          <p:cNvSpPr/>
          <p:nvPr/>
        </p:nvSpPr>
        <p:spPr>
          <a:xfrm>
            <a:off x="1005840" y="3749040"/>
            <a:ext cx="3840480" cy="274320"/>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Declares value of items for insurance coverage</a:t>
            </a:r>
            <a:endParaRPr lang="en-US" sz="1100" dirty="0"/>
          </a:p>
        </p:txBody>
      </p:sp>
      <p:pic>
        <p:nvPicPr>
          <p:cNvPr id="19" name="Image 6" descr="preencoded.png"/>
          <p:cNvPicPr>
            <a:picLocks noChangeAspect="1"/>
          </p:cNvPicPr>
          <p:nvPr/>
        </p:nvPicPr>
        <p:blipFill>
          <a:blip r:embed="rId3"/>
          <a:stretch>
            <a:fillRect/>
          </a:stretch>
        </p:blipFill>
        <p:spPr>
          <a:xfrm>
            <a:off x="731520" y="4050792"/>
            <a:ext cx="164592" cy="164592"/>
          </a:xfrm>
          <a:prstGeom prst="rect">
            <a:avLst/>
          </a:prstGeom>
        </p:spPr>
      </p:pic>
      <p:sp>
        <p:nvSpPr>
          <p:cNvPr id="20" name="Text 11"/>
          <p:cNvSpPr/>
          <p:nvPr/>
        </p:nvSpPr>
        <p:spPr>
          <a:xfrm>
            <a:off x="1005840" y="4005072"/>
            <a:ext cx="3840480" cy="274320"/>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Agrees to Terms of Service and bailment agreement</a:t>
            </a:r>
            <a:endParaRPr lang="en-US" sz="1100" dirty="0"/>
          </a:p>
        </p:txBody>
      </p:sp>
      <p:pic>
        <p:nvPicPr>
          <p:cNvPr id="21" name="Image 7" descr="preencoded.png"/>
          <p:cNvPicPr>
            <a:picLocks noChangeAspect="1"/>
          </p:cNvPicPr>
          <p:nvPr/>
        </p:nvPicPr>
        <p:blipFill>
          <a:blip r:embed="rId3"/>
          <a:stretch>
            <a:fillRect/>
          </a:stretch>
        </p:blipFill>
        <p:spPr>
          <a:xfrm>
            <a:off x="731520" y="4306824"/>
            <a:ext cx="164592" cy="164592"/>
          </a:xfrm>
          <a:prstGeom prst="rect">
            <a:avLst/>
          </a:prstGeom>
        </p:spPr>
      </p:pic>
      <p:sp>
        <p:nvSpPr>
          <p:cNvPr id="22" name="Text 12"/>
          <p:cNvSpPr/>
          <p:nvPr/>
        </p:nvSpPr>
        <p:spPr>
          <a:xfrm>
            <a:off x="1005840" y="4261104"/>
            <a:ext cx="3840480" cy="274320"/>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Beneficiary is invited to create a Rempla profile</a:t>
            </a:r>
            <a:endParaRPr lang="en-US" sz="1100" dirty="0"/>
          </a:p>
        </p:txBody>
      </p:sp>
      <p:pic>
        <p:nvPicPr>
          <p:cNvPr id="23" name="Image 8" descr="preencoded.png"/>
          <p:cNvPicPr>
            <a:picLocks noChangeAspect="1"/>
          </p:cNvPicPr>
          <p:nvPr/>
        </p:nvPicPr>
        <p:blipFill>
          <a:blip r:embed="rId3"/>
          <a:stretch>
            <a:fillRect/>
          </a:stretch>
        </p:blipFill>
        <p:spPr>
          <a:xfrm>
            <a:off x="731520" y="4562856"/>
            <a:ext cx="164592" cy="164592"/>
          </a:xfrm>
          <a:prstGeom prst="rect">
            <a:avLst/>
          </a:prstGeom>
        </p:spPr>
      </p:pic>
      <p:sp>
        <p:nvSpPr>
          <p:cNvPr id="24" name="Text 13"/>
          <p:cNvSpPr/>
          <p:nvPr/>
        </p:nvSpPr>
        <p:spPr>
          <a:xfrm>
            <a:off x="1005840" y="4517136"/>
            <a:ext cx="3840480" cy="274320"/>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Pays based on box size + storage length</a:t>
            </a:r>
            <a:endParaRPr lang="en-US" sz="1100" dirty="0"/>
          </a:p>
        </p:txBody>
      </p:sp>
      <p:sp>
        <p:nvSpPr>
          <p:cNvPr id="25" name="Shape 14"/>
          <p:cNvSpPr/>
          <p:nvPr/>
        </p:nvSpPr>
        <p:spPr>
          <a:xfrm>
            <a:off x="5303520" y="1463040"/>
            <a:ext cx="3291840" cy="320040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26" name="Shape 15"/>
          <p:cNvSpPr/>
          <p:nvPr/>
        </p:nvSpPr>
        <p:spPr>
          <a:xfrm>
            <a:off x="5303520" y="1463040"/>
            <a:ext cx="3291840" cy="54864"/>
          </a:xfrm>
          <a:prstGeom prst="rect">
            <a:avLst/>
          </a:prstGeom>
          <a:solidFill>
            <a:srgbClr val="C9A96E"/>
          </a:solidFill>
          <a:ln/>
        </p:spPr>
        <p:txBody>
          <a:bodyPr/>
          <a:lstStyle/>
          <a:p>
            <a:endParaRPr lang="en-US"/>
          </a:p>
        </p:txBody>
      </p:sp>
      <p:pic>
        <p:nvPicPr>
          <p:cNvPr id="27" name="Image 9" descr="preencoded.png"/>
          <p:cNvPicPr>
            <a:picLocks noChangeAspect="1"/>
          </p:cNvPicPr>
          <p:nvPr/>
        </p:nvPicPr>
        <p:blipFill>
          <a:blip r:embed="rId4"/>
          <a:stretch>
            <a:fillRect/>
          </a:stretch>
        </p:blipFill>
        <p:spPr>
          <a:xfrm>
            <a:off x="6675120" y="1828800"/>
            <a:ext cx="640080" cy="640080"/>
          </a:xfrm>
          <a:prstGeom prst="rect">
            <a:avLst/>
          </a:prstGeom>
        </p:spPr>
      </p:pic>
      <p:sp>
        <p:nvSpPr>
          <p:cNvPr id="28" name="Text 16"/>
          <p:cNvSpPr/>
          <p:nvPr/>
        </p:nvSpPr>
        <p:spPr>
          <a:xfrm>
            <a:off x="5486400" y="2560320"/>
            <a:ext cx="2926080" cy="320040"/>
          </a:xfrm>
          <a:prstGeom prst="rect">
            <a:avLst/>
          </a:prstGeom>
          <a:noFill/>
          <a:ln/>
        </p:spPr>
        <p:txBody>
          <a:bodyPr wrap="square" lIns="0" tIns="0" rIns="0" bIns="0" rtlCol="0" anchor="ctr"/>
          <a:lstStyle/>
          <a:p>
            <a:pPr marL="0" indent="0" algn="ctr">
              <a:buNone/>
            </a:pPr>
            <a:r>
              <a:rPr lang="en-US" sz="1400" b="1" dirty="0">
                <a:solidFill>
                  <a:srgbClr val="2A2015"/>
                </a:solidFill>
                <a:latin typeface="Calibri" pitchFamily="34" charset="0"/>
                <a:ea typeface="Calibri" pitchFamily="34" charset="-122"/>
                <a:cs typeface="Calibri" pitchFamily="34" charset="-120"/>
              </a:rPr>
              <a:t>Rempla Dashboard</a:t>
            </a:r>
            <a:endParaRPr lang="en-US" sz="1400" dirty="0"/>
          </a:p>
        </p:txBody>
      </p:sp>
      <p:sp>
        <p:nvSpPr>
          <p:cNvPr id="29" name="Text 17"/>
          <p:cNvSpPr/>
          <p:nvPr/>
        </p:nvSpPr>
        <p:spPr>
          <a:xfrm>
            <a:off x="5577840" y="2971800"/>
            <a:ext cx="2743200" cy="1097280"/>
          </a:xfrm>
          <a:prstGeom prst="rect">
            <a:avLst/>
          </a:prstGeom>
          <a:noFill/>
          <a:ln/>
        </p:spPr>
        <p:txBody>
          <a:bodyPr wrap="square" lIns="0" tIns="0" rIns="0" bIns="0" rtlCol="0" anchor="ctr"/>
          <a:lstStyle/>
          <a:p>
            <a:pPr marL="0" indent="0" algn="ctr">
              <a:lnSpc>
                <a:spcPct val="140000"/>
              </a:lnSpc>
              <a:buNone/>
            </a:pPr>
            <a:r>
              <a:rPr lang="en-US" sz="1100" dirty="0">
                <a:solidFill>
                  <a:srgbClr val="5A4E3A"/>
                </a:solidFill>
                <a:latin typeface="Calibri" pitchFamily="34" charset="0"/>
                <a:ea typeface="Calibri" pitchFamily="34" charset="-122"/>
                <a:cs typeface="Calibri" pitchFamily="34" charset="-120"/>
              </a:rPr>
              <a:t>Customers manage their vault boxes, recipients, and delivery triggers all from the Rempla dashboard. The AI assistant provides personalized suggestions.</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96E"/>
          </a:solidFill>
          <a:ln/>
        </p:spPr>
        <p:txBody>
          <a:bodyPr/>
          <a:lstStyle/>
          <a:p>
            <a:endParaRPr lang="en-US"/>
          </a:p>
        </p:txBody>
      </p:sp>
      <p:sp>
        <p:nvSpPr>
          <p:cNvPr id="3" name="Shape 1"/>
          <p:cNvSpPr/>
          <p:nvPr/>
        </p:nvSpPr>
        <p:spPr>
          <a:xfrm>
            <a:off x="731520" y="365760"/>
            <a:ext cx="1005840" cy="274320"/>
          </a:xfrm>
          <a:prstGeom prst="rect">
            <a:avLst/>
          </a:prstGeom>
          <a:solidFill>
            <a:srgbClr val="C9A96E"/>
          </a:solidFill>
          <a:ln/>
        </p:spPr>
        <p:txBody>
          <a:bodyPr/>
          <a:lstStyle/>
          <a:p>
            <a:endParaRPr lang="en-US"/>
          </a:p>
        </p:txBody>
      </p:sp>
      <p:sp>
        <p:nvSpPr>
          <p:cNvPr id="4" name="Text 2"/>
          <p:cNvSpPr/>
          <p:nvPr/>
        </p:nvSpPr>
        <p:spPr>
          <a:xfrm>
            <a:off x="731520" y="365760"/>
            <a:ext cx="1005840" cy="274320"/>
          </a:xfrm>
          <a:prstGeom prst="rect">
            <a:avLst/>
          </a:prstGeom>
          <a:noFill/>
          <a:ln/>
        </p:spPr>
        <p:txBody>
          <a:bodyPr wrap="square" lIns="0" tIns="0" rIns="0" bIns="0" rtlCol="0" anchor="ctr"/>
          <a:lstStyle/>
          <a:p>
            <a:pPr marL="0" indent="0" algn="ctr">
              <a:buNone/>
            </a:pPr>
            <a:r>
              <a:rPr lang="en-US" sz="1000" b="1" kern="0" spc="300" dirty="0">
                <a:solidFill>
                  <a:srgbClr val="111827"/>
                </a:solidFill>
                <a:latin typeface="Calibri" pitchFamily="34" charset="0"/>
                <a:ea typeface="Calibri" pitchFamily="34" charset="-122"/>
                <a:cs typeface="Calibri" pitchFamily="34" charset="-120"/>
              </a:rPr>
              <a:t>STEP 2</a:t>
            </a:r>
            <a:endParaRPr lang="en-US" sz="1000" dirty="0"/>
          </a:p>
        </p:txBody>
      </p:sp>
      <p:sp>
        <p:nvSpPr>
          <p:cNvPr id="5" name="Text 3"/>
          <p:cNvSpPr/>
          <p:nvPr/>
        </p:nvSpPr>
        <p:spPr>
          <a:xfrm>
            <a:off x="731520" y="777240"/>
            <a:ext cx="7315200" cy="548640"/>
          </a:xfrm>
          <a:prstGeom prst="rect">
            <a:avLst/>
          </a:prstGeom>
          <a:noFill/>
          <a:ln/>
        </p:spPr>
        <p:txBody>
          <a:bodyPr wrap="square" lIns="0" tIns="0" rIns="0" bIns="0" rtlCol="0" anchor="ctr"/>
          <a:lstStyle/>
          <a:p>
            <a:pPr marL="0" indent="0">
              <a:buNone/>
            </a:pPr>
            <a:r>
              <a:rPr lang="en-US" sz="2800" dirty="0">
                <a:solidFill>
                  <a:srgbClr val="2A2015"/>
                </a:solidFill>
                <a:latin typeface="Georgia" pitchFamily="34" charset="0"/>
                <a:ea typeface="Georgia" pitchFamily="34" charset="-122"/>
                <a:cs typeface="Georgia" pitchFamily="34" charset="-120"/>
              </a:rPr>
              <a:t>Receive the Vault Box</a:t>
            </a:r>
            <a:endParaRPr lang="en-US" sz="2800" dirty="0"/>
          </a:p>
        </p:txBody>
      </p:sp>
      <p:sp>
        <p:nvSpPr>
          <p:cNvPr id="6" name="Text 4"/>
          <p:cNvSpPr/>
          <p:nvPr/>
        </p:nvSpPr>
        <p:spPr>
          <a:xfrm>
            <a:off x="731520" y="1508760"/>
            <a:ext cx="3931920" cy="822960"/>
          </a:xfrm>
          <a:prstGeom prst="rect">
            <a:avLst/>
          </a:prstGeom>
          <a:noFill/>
          <a:ln/>
        </p:spPr>
        <p:txBody>
          <a:bodyPr wrap="square" lIns="0" tIns="0" rIns="0" bIns="0" rtlCol="0" anchor="ctr"/>
          <a:lstStyle/>
          <a:p>
            <a:pPr marL="0" indent="0">
              <a:lnSpc>
                <a:spcPct val="150000"/>
              </a:lnSpc>
              <a:buNone/>
            </a:pPr>
            <a:r>
              <a:rPr lang="en-US" sz="1300" dirty="0">
                <a:solidFill>
                  <a:srgbClr val="5A4E3A"/>
                </a:solidFill>
                <a:latin typeface="Calibri" pitchFamily="34" charset="0"/>
                <a:ea typeface="Calibri" pitchFamily="34" charset="-122"/>
                <a:cs typeface="Calibri" pitchFamily="34" charset="-120"/>
              </a:rPr>
              <a:t>Rempla ships a secure, tamper-evident vault box directly to the customer's address. The box arrives empty, branded with the Rempla mark, and includes a prepaid return shipping label.</a:t>
            </a:r>
            <a:endParaRPr lang="en-US" sz="1300" dirty="0"/>
          </a:p>
        </p:txBody>
      </p:sp>
      <p:sp>
        <p:nvSpPr>
          <p:cNvPr id="7" name="Text 5"/>
          <p:cNvSpPr/>
          <p:nvPr/>
        </p:nvSpPr>
        <p:spPr>
          <a:xfrm>
            <a:off x="731520" y="2514600"/>
            <a:ext cx="3931920" cy="274320"/>
          </a:xfrm>
          <a:prstGeom prst="rect">
            <a:avLst/>
          </a:prstGeom>
          <a:noFill/>
          <a:ln/>
        </p:spPr>
        <p:txBody>
          <a:bodyPr wrap="square" lIns="0" tIns="0" rIns="0" bIns="0" rtlCol="0" anchor="ctr"/>
          <a:lstStyle/>
          <a:p>
            <a:pPr marL="0" indent="0">
              <a:buNone/>
            </a:pPr>
            <a:r>
              <a:rPr lang="en-US" sz="1000" kern="0" spc="300" dirty="0">
                <a:solidFill>
                  <a:srgbClr val="A07840"/>
                </a:solidFill>
                <a:latin typeface="Calibri" pitchFamily="34" charset="0"/>
                <a:ea typeface="Calibri" pitchFamily="34" charset="-122"/>
                <a:cs typeface="Calibri" pitchFamily="34" charset="-120"/>
              </a:rPr>
              <a:t>WHAT THE CUSTOMER RECEIVES</a:t>
            </a:r>
            <a:endParaRPr lang="en-US" sz="1000" dirty="0"/>
          </a:p>
        </p:txBody>
      </p:sp>
      <p:pic>
        <p:nvPicPr>
          <p:cNvPr id="8" name="Image 0" descr="preencoded.png"/>
          <p:cNvPicPr>
            <a:picLocks noChangeAspect="1"/>
          </p:cNvPicPr>
          <p:nvPr/>
        </p:nvPicPr>
        <p:blipFill>
          <a:blip r:embed="rId3"/>
          <a:stretch>
            <a:fillRect/>
          </a:stretch>
        </p:blipFill>
        <p:spPr>
          <a:xfrm>
            <a:off x="731520" y="2880360"/>
            <a:ext cx="164592" cy="164592"/>
          </a:xfrm>
          <a:prstGeom prst="rect">
            <a:avLst/>
          </a:prstGeom>
        </p:spPr>
      </p:pic>
      <p:sp>
        <p:nvSpPr>
          <p:cNvPr id="9" name="Text 6"/>
          <p:cNvSpPr/>
          <p:nvPr/>
        </p:nvSpPr>
        <p:spPr>
          <a:xfrm>
            <a:off x="1005840" y="2834640"/>
            <a:ext cx="3657600" cy="347472"/>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Empty vault box in chosen size (Small, Medium, or Large)</a:t>
            </a:r>
            <a:endParaRPr lang="en-US" sz="1100" dirty="0"/>
          </a:p>
        </p:txBody>
      </p:sp>
      <p:pic>
        <p:nvPicPr>
          <p:cNvPr id="10" name="Image 1" descr="preencoded.png"/>
          <p:cNvPicPr>
            <a:picLocks noChangeAspect="1"/>
          </p:cNvPicPr>
          <p:nvPr/>
        </p:nvPicPr>
        <p:blipFill>
          <a:blip r:embed="rId3"/>
          <a:stretch>
            <a:fillRect/>
          </a:stretch>
        </p:blipFill>
        <p:spPr>
          <a:xfrm>
            <a:off x="731520" y="3227832"/>
            <a:ext cx="164592" cy="164592"/>
          </a:xfrm>
          <a:prstGeom prst="rect">
            <a:avLst/>
          </a:prstGeom>
        </p:spPr>
      </p:pic>
      <p:sp>
        <p:nvSpPr>
          <p:cNvPr id="11" name="Text 7"/>
          <p:cNvSpPr/>
          <p:nvPr/>
        </p:nvSpPr>
        <p:spPr>
          <a:xfrm>
            <a:off x="1005840" y="3182112"/>
            <a:ext cx="3657600" cy="347472"/>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Tamper-evident seal with unique tracking code</a:t>
            </a:r>
            <a:endParaRPr lang="en-US" sz="1100" dirty="0"/>
          </a:p>
        </p:txBody>
      </p:sp>
      <p:pic>
        <p:nvPicPr>
          <p:cNvPr id="12" name="Image 2" descr="preencoded.png"/>
          <p:cNvPicPr>
            <a:picLocks noChangeAspect="1"/>
          </p:cNvPicPr>
          <p:nvPr/>
        </p:nvPicPr>
        <p:blipFill>
          <a:blip r:embed="rId3"/>
          <a:stretch>
            <a:fillRect/>
          </a:stretch>
        </p:blipFill>
        <p:spPr>
          <a:xfrm>
            <a:off x="731520" y="3575304"/>
            <a:ext cx="164592" cy="164592"/>
          </a:xfrm>
          <a:prstGeom prst="rect">
            <a:avLst/>
          </a:prstGeom>
        </p:spPr>
      </p:pic>
      <p:sp>
        <p:nvSpPr>
          <p:cNvPr id="13" name="Text 8"/>
          <p:cNvSpPr/>
          <p:nvPr/>
        </p:nvSpPr>
        <p:spPr>
          <a:xfrm>
            <a:off x="1005840" y="3529584"/>
            <a:ext cx="3657600" cy="347472"/>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Prepaid return shipping label</a:t>
            </a:r>
            <a:endParaRPr lang="en-US" sz="1100" dirty="0"/>
          </a:p>
        </p:txBody>
      </p:sp>
      <p:pic>
        <p:nvPicPr>
          <p:cNvPr id="14" name="Image 3" descr="preencoded.png"/>
          <p:cNvPicPr>
            <a:picLocks noChangeAspect="1"/>
          </p:cNvPicPr>
          <p:nvPr/>
        </p:nvPicPr>
        <p:blipFill>
          <a:blip r:embed="rId3"/>
          <a:stretch>
            <a:fillRect/>
          </a:stretch>
        </p:blipFill>
        <p:spPr>
          <a:xfrm>
            <a:off x="731520" y="3922776"/>
            <a:ext cx="164592" cy="164592"/>
          </a:xfrm>
          <a:prstGeom prst="rect">
            <a:avLst/>
          </a:prstGeom>
        </p:spPr>
      </p:pic>
      <p:sp>
        <p:nvSpPr>
          <p:cNvPr id="15" name="Text 9"/>
          <p:cNvSpPr/>
          <p:nvPr/>
        </p:nvSpPr>
        <p:spPr>
          <a:xfrm>
            <a:off x="1005840" y="3877056"/>
            <a:ext cx="3657600" cy="347472"/>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Instructions card for packing and sealing</a:t>
            </a:r>
            <a:endParaRPr lang="en-US" sz="1100" dirty="0"/>
          </a:p>
        </p:txBody>
      </p:sp>
      <p:pic>
        <p:nvPicPr>
          <p:cNvPr id="16" name="Image 4" descr="preencoded.png"/>
          <p:cNvPicPr>
            <a:picLocks noChangeAspect="1"/>
          </p:cNvPicPr>
          <p:nvPr/>
        </p:nvPicPr>
        <p:blipFill>
          <a:blip r:embed="rId3"/>
          <a:stretch>
            <a:fillRect/>
          </a:stretch>
        </p:blipFill>
        <p:spPr>
          <a:xfrm>
            <a:off x="731520" y="4270248"/>
            <a:ext cx="164592" cy="164592"/>
          </a:xfrm>
          <a:prstGeom prst="rect">
            <a:avLst/>
          </a:prstGeom>
        </p:spPr>
      </p:pic>
      <p:sp>
        <p:nvSpPr>
          <p:cNvPr id="17" name="Text 10"/>
          <p:cNvSpPr/>
          <p:nvPr/>
        </p:nvSpPr>
        <p:spPr>
          <a:xfrm>
            <a:off x="1005840" y="4224528"/>
            <a:ext cx="3657600" cy="347472"/>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Packing materials to protect contents</a:t>
            </a:r>
            <a:endParaRPr lang="en-US" sz="1100" dirty="0"/>
          </a:p>
        </p:txBody>
      </p:sp>
      <p:sp>
        <p:nvSpPr>
          <p:cNvPr id="18" name="Shape 11"/>
          <p:cNvSpPr/>
          <p:nvPr/>
        </p:nvSpPr>
        <p:spPr>
          <a:xfrm>
            <a:off x="5120640" y="1508760"/>
            <a:ext cx="3474720" cy="3108960"/>
          </a:xfrm>
          <a:prstGeom prst="rect">
            <a:avLst/>
          </a:prstGeom>
          <a:solidFill>
            <a:srgbClr val="F7F3EC"/>
          </a:solidFill>
          <a:ln/>
          <a:effectLst>
            <a:outerShdw blurRad="76200" dist="25400" dir="8100000" algn="bl" rotWithShape="0">
              <a:srgbClr val="000000">
                <a:alpha val="10000"/>
              </a:srgbClr>
            </a:outerShdw>
          </a:effectLst>
        </p:spPr>
        <p:txBody>
          <a:bodyPr/>
          <a:lstStyle/>
          <a:p>
            <a:endParaRPr lang="en-US"/>
          </a:p>
        </p:txBody>
      </p:sp>
      <p:sp>
        <p:nvSpPr>
          <p:cNvPr id="19" name="Shape 12"/>
          <p:cNvSpPr/>
          <p:nvPr/>
        </p:nvSpPr>
        <p:spPr>
          <a:xfrm>
            <a:off x="5120640" y="1508760"/>
            <a:ext cx="3474720" cy="54864"/>
          </a:xfrm>
          <a:prstGeom prst="rect">
            <a:avLst/>
          </a:prstGeom>
          <a:solidFill>
            <a:srgbClr val="C9A96E"/>
          </a:solidFill>
          <a:ln/>
        </p:spPr>
        <p:txBody>
          <a:bodyPr/>
          <a:lstStyle/>
          <a:p>
            <a:endParaRPr lang="en-US"/>
          </a:p>
        </p:txBody>
      </p:sp>
      <p:pic>
        <p:nvPicPr>
          <p:cNvPr id="20" name="Image 5" descr="preencoded.png"/>
          <p:cNvPicPr>
            <a:picLocks noChangeAspect="1"/>
          </p:cNvPicPr>
          <p:nvPr/>
        </p:nvPicPr>
        <p:blipFill>
          <a:blip r:embed="rId4"/>
          <a:stretch>
            <a:fillRect/>
          </a:stretch>
        </p:blipFill>
        <p:spPr>
          <a:xfrm>
            <a:off x="6583680" y="1828800"/>
            <a:ext cx="548640" cy="548640"/>
          </a:xfrm>
          <a:prstGeom prst="rect">
            <a:avLst/>
          </a:prstGeom>
        </p:spPr>
      </p:pic>
      <p:sp>
        <p:nvSpPr>
          <p:cNvPr id="21" name="Text 13"/>
          <p:cNvSpPr/>
          <p:nvPr/>
        </p:nvSpPr>
        <p:spPr>
          <a:xfrm>
            <a:off x="5394960" y="2468880"/>
            <a:ext cx="2926080" cy="274320"/>
          </a:xfrm>
          <a:prstGeom prst="rect">
            <a:avLst/>
          </a:prstGeom>
          <a:noFill/>
          <a:ln/>
        </p:spPr>
        <p:txBody>
          <a:bodyPr wrap="square" lIns="0" tIns="0" rIns="0" bIns="0" rtlCol="0" anchor="ctr"/>
          <a:lstStyle/>
          <a:p>
            <a:pPr marL="0" indent="0" algn="ctr">
              <a:buNone/>
            </a:pPr>
            <a:r>
              <a:rPr lang="en-US" sz="1400" b="1" dirty="0">
                <a:solidFill>
                  <a:srgbClr val="2A2015"/>
                </a:solidFill>
                <a:latin typeface="Calibri" pitchFamily="34" charset="0"/>
                <a:ea typeface="Calibri" pitchFamily="34" charset="-122"/>
                <a:cs typeface="Calibri" pitchFamily="34" charset="-120"/>
              </a:rPr>
              <a:t>Shipping Details</a:t>
            </a:r>
            <a:endParaRPr lang="en-US" sz="1400" dirty="0"/>
          </a:p>
        </p:txBody>
      </p:sp>
      <p:sp>
        <p:nvSpPr>
          <p:cNvPr id="22" name="Text 14"/>
          <p:cNvSpPr/>
          <p:nvPr/>
        </p:nvSpPr>
        <p:spPr>
          <a:xfrm>
            <a:off x="5486400" y="2880360"/>
            <a:ext cx="1371600" cy="274320"/>
          </a:xfrm>
          <a:prstGeom prst="rect">
            <a:avLst/>
          </a:prstGeom>
          <a:noFill/>
          <a:ln/>
        </p:spPr>
        <p:txBody>
          <a:bodyPr wrap="square" lIns="0" tIns="0" rIns="0" bIns="0" rtlCol="0" anchor="ctr"/>
          <a:lstStyle/>
          <a:p>
            <a:pPr marL="0" indent="0">
              <a:buNone/>
            </a:pPr>
            <a:r>
              <a:rPr lang="en-US" sz="1000" dirty="0">
                <a:solidFill>
                  <a:srgbClr val="9A8C78"/>
                </a:solidFill>
                <a:latin typeface="Calibri" pitchFamily="34" charset="0"/>
                <a:ea typeface="Calibri" pitchFamily="34" charset="-122"/>
                <a:cs typeface="Calibri" pitchFamily="34" charset="-120"/>
              </a:rPr>
              <a:t>Transit Time</a:t>
            </a:r>
            <a:endParaRPr lang="en-US" sz="1000" dirty="0"/>
          </a:p>
        </p:txBody>
      </p:sp>
      <p:sp>
        <p:nvSpPr>
          <p:cNvPr id="23" name="Text 15"/>
          <p:cNvSpPr/>
          <p:nvPr/>
        </p:nvSpPr>
        <p:spPr>
          <a:xfrm>
            <a:off x="6858000" y="2880360"/>
            <a:ext cx="1554480" cy="274320"/>
          </a:xfrm>
          <a:prstGeom prst="rect">
            <a:avLst/>
          </a:prstGeom>
          <a:noFill/>
          <a:ln/>
        </p:spPr>
        <p:txBody>
          <a:bodyPr wrap="square" lIns="0" tIns="0" rIns="0" bIns="0" rtlCol="0" anchor="ctr"/>
          <a:lstStyle/>
          <a:p>
            <a:pPr marL="0" indent="0">
              <a:buNone/>
            </a:pPr>
            <a:r>
              <a:rPr lang="en-US" sz="1100" b="1" dirty="0">
                <a:solidFill>
                  <a:srgbClr val="2A2015"/>
                </a:solidFill>
                <a:latin typeface="Calibri" pitchFamily="34" charset="0"/>
                <a:ea typeface="Calibri" pitchFamily="34" charset="-122"/>
                <a:cs typeface="Calibri" pitchFamily="34" charset="-120"/>
              </a:rPr>
              <a:t>3–5 business days</a:t>
            </a:r>
            <a:endParaRPr lang="en-US" sz="1100" dirty="0"/>
          </a:p>
        </p:txBody>
      </p:sp>
      <p:sp>
        <p:nvSpPr>
          <p:cNvPr id="24" name="Text 16"/>
          <p:cNvSpPr/>
          <p:nvPr/>
        </p:nvSpPr>
        <p:spPr>
          <a:xfrm>
            <a:off x="5486400" y="3264408"/>
            <a:ext cx="1371600" cy="274320"/>
          </a:xfrm>
          <a:prstGeom prst="rect">
            <a:avLst/>
          </a:prstGeom>
          <a:noFill/>
          <a:ln/>
        </p:spPr>
        <p:txBody>
          <a:bodyPr wrap="square" lIns="0" tIns="0" rIns="0" bIns="0" rtlCol="0" anchor="ctr"/>
          <a:lstStyle/>
          <a:p>
            <a:pPr marL="0" indent="0">
              <a:buNone/>
            </a:pPr>
            <a:r>
              <a:rPr lang="en-US" sz="1000" dirty="0">
                <a:solidFill>
                  <a:srgbClr val="9A8C78"/>
                </a:solidFill>
                <a:latin typeface="Calibri" pitchFamily="34" charset="0"/>
                <a:ea typeface="Calibri" pitchFamily="34" charset="-122"/>
                <a:cs typeface="Calibri" pitchFamily="34" charset="-120"/>
              </a:rPr>
              <a:t>Notification</a:t>
            </a:r>
            <a:endParaRPr lang="en-US" sz="1000" dirty="0"/>
          </a:p>
        </p:txBody>
      </p:sp>
      <p:sp>
        <p:nvSpPr>
          <p:cNvPr id="25" name="Text 17"/>
          <p:cNvSpPr/>
          <p:nvPr/>
        </p:nvSpPr>
        <p:spPr>
          <a:xfrm>
            <a:off x="6858000" y="3264408"/>
            <a:ext cx="1554480" cy="274320"/>
          </a:xfrm>
          <a:prstGeom prst="rect">
            <a:avLst/>
          </a:prstGeom>
          <a:noFill/>
          <a:ln/>
        </p:spPr>
        <p:txBody>
          <a:bodyPr wrap="square" lIns="0" tIns="0" rIns="0" bIns="0" rtlCol="0" anchor="ctr"/>
          <a:lstStyle/>
          <a:p>
            <a:pPr marL="0" indent="0">
              <a:buNone/>
            </a:pPr>
            <a:r>
              <a:rPr lang="en-US" sz="1100" b="1" dirty="0">
                <a:solidFill>
                  <a:srgbClr val="2A2015"/>
                </a:solidFill>
                <a:latin typeface="Calibri" pitchFamily="34" charset="0"/>
                <a:ea typeface="Calibri" pitchFamily="34" charset="-122"/>
                <a:cs typeface="Calibri" pitchFamily="34" charset="-120"/>
              </a:rPr>
              <a:t>Dashboard + email alert</a:t>
            </a:r>
            <a:endParaRPr lang="en-US" sz="1100" dirty="0"/>
          </a:p>
        </p:txBody>
      </p:sp>
      <p:sp>
        <p:nvSpPr>
          <p:cNvPr id="26" name="Text 18"/>
          <p:cNvSpPr/>
          <p:nvPr/>
        </p:nvSpPr>
        <p:spPr>
          <a:xfrm>
            <a:off x="5486400" y="3648456"/>
            <a:ext cx="1371600" cy="274320"/>
          </a:xfrm>
          <a:prstGeom prst="rect">
            <a:avLst/>
          </a:prstGeom>
          <a:noFill/>
          <a:ln/>
        </p:spPr>
        <p:txBody>
          <a:bodyPr wrap="square" lIns="0" tIns="0" rIns="0" bIns="0" rtlCol="0" anchor="ctr"/>
          <a:lstStyle/>
          <a:p>
            <a:pPr marL="0" indent="0">
              <a:buNone/>
            </a:pPr>
            <a:r>
              <a:rPr lang="en-US" sz="1000" dirty="0">
                <a:solidFill>
                  <a:srgbClr val="9A8C78"/>
                </a:solidFill>
                <a:latin typeface="Calibri" pitchFamily="34" charset="0"/>
                <a:ea typeface="Calibri" pitchFamily="34" charset="-122"/>
                <a:cs typeface="Calibri" pitchFamily="34" charset="-120"/>
              </a:rPr>
              <a:t>Tracking</a:t>
            </a:r>
            <a:endParaRPr lang="en-US" sz="1000" dirty="0"/>
          </a:p>
        </p:txBody>
      </p:sp>
      <p:sp>
        <p:nvSpPr>
          <p:cNvPr id="27" name="Text 19"/>
          <p:cNvSpPr/>
          <p:nvPr/>
        </p:nvSpPr>
        <p:spPr>
          <a:xfrm>
            <a:off x="6858000" y="3648456"/>
            <a:ext cx="1554480" cy="274320"/>
          </a:xfrm>
          <a:prstGeom prst="rect">
            <a:avLst/>
          </a:prstGeom>
          <a:noFill/>
          <a:ln/>
        </p:spPr>
        <p:txBody>
          <a:bodyPr wrap="square" lIns="0" tIns="0" rIns="0" bIns="0" rtlCol="0" anchor="ctr"/>
          <a:lstStyle/>
          <a:p>
            <a:pPr marL="0" indent="0">
              <a:buNone/>
            </a:pPr>
            <a:r>
              <a:rPr lang="en-US" sz="1100" b="1" dirty="0">
                <a:solidFill>
                  <a:srgbClr val="2A2015"/>
                </a:solidFill>
                <a:latin typeface="Calibri" pitchFamily="34" charset="0"/>
                <a:ea typeface="Calibri" pitchFamily="34" charset="-122"/>
                <a:cs typeface="Calibri" pitchFamily="34" charset="-120"/>
              </a:rPr>
              <a:t>Provided via dashboard</a:t>
            </a:r>
            <a:endParaRPr lang="en-US" sz="1100" dirty="0"/>
          </a:p>
        </p:txBody>
      </p:sp>
      <p:sp>
        <p:nvSpPr>
          <p:cNvPr id="28" name="Text 20"/>
          <p:cNvSpPr/>
          <p:nvPr/>
        </p:nvSpPr>
        <p:spPr>
          <a:xfrm>
            <a:off x="5486400" y="4032504"/>
            <a:ext cx="1371600" cy="274320"/>
          </a:xfrm>
          <a:prstGeom prst="rect">
            <a:avLst/>
          </a:prstGeom>
          <a:noFill/>
          <a:ln/>
        </p:spPr>
        <p:txBody>
          <a:bodyPr wrap="square" lIns="0" tIns="0" rIns="0" bIns="0" rtlCol="0" anchor="ctr"/>
          <a:lstStyle/>
          <a:p>
            <a:pPr marL="0" indent="0">
              <a:buNone/>
            </a:pPr>
            <a:r>
              <a:rPr lang="en-US" sz="1000" dirty="0">
                <a:solidFill>
                  <a:srgbClr val="9A8C78"/>
                </a:solidFill>
                <a:latin typeface="Calibri" pitchFamily="34" charset="0"/>
                <a:ea typeface="Calibri" pitchFamily="34" charset="-122"/>
                <a:cs typeface="Calibri" pitchFamily="34" charset="-120"/>
              </a:rPr>
              <a:t>Return Label</a:t>
            </a:r>
            <a:endParaRPr lang="en-US" sz="1000" dirty="0"/>
          </a:p>
        </p:txBody>
      </p:sp>
      <p:sp>
        <p:nvSpPr>
          <p:cNvPr id="29" name="Text 21"/>
          <p:cNvSpPr/>
          <p:nvPr/>
        </p:nvSpPr>
        <p:spPr>
          <a:xfrm>
            <a:off x="6858000" y="4032504"/>
            <a:ext cx="1554480" cy="274320"/>
          </a:xfrm>
          <a:prstGeom prst="rect">
            <a:avLst/>
          </a:prstGeom>
          <a:noFill/>
          <a:ln/>
        </p:spPr>
        <p:txBody>
          <a:bodyPr wrap="square" lIns="0" tIns="0" rIns="0" bIns="0" rtlCol="0" anchor="ctr"/>
          <a:lstStyle/>
          <a:p>
            <a:pPr marL="0" indent="0">
              <a:buNone/>
            </a:pPr>
            <a:r>
              <a:rPr lang="en-US" sz="1100" b="1" dirty="0">
                <a:solidFill>
                  <a:srgbClr val="2A2015"/>
                </a:solidFill>
                <a:latin typeface="Calibri" pitchFamily="34" charset="0"/>
                <a:ea typeface="Calibri" pitchFamily="34" charset="-122"/>
                <a:cs typeface="Calibri" pitchFamily="34" charset="-120"/>
              </a:rPr>
              <a:t>Included (prepaid)</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3EC"/>
        </a:solidFill>
        <a:effectLst/>
      </p:bgPr>
    </p:bg>
    <p:spTree>
      <p:nvGrpSpPr>
        <p:cNvPr id="1" name=""/>
        <p:cNvGrpSpPr/>
        <p:nvPr/>
      </p:nvGrpSpPr>
      <p:grpSpPr>
        <a:xfrm>
          <a:off x="0" y="0"/>
          <a:ext cx="0" cy="0"/>
          <a:chOff x="0" y="0"/>
          <a:chExt cx="0" cy="0"/>
        </a:xfrm>
      </p:grpSpPr>
      <p:sp>
        <p:nvSpPr>
          <p:cNvPr id="2" name="Shape 0"/>
          <p:cNvSpPr/>
          <p:nvPr/>
        </p:nvSpPr>
        <p:spPr>
          <a:xfrm>
            <a:off x="0" y="0"/>
            <a:ext cx="54864" cy="5143500"/>
          </a:xfrm>
          <a:prstGeom prst="rect">
            <a:avLst/>
          </a:prstGeom>
          <a:solidFill>
            <a:srgbClr val="C9A96E"/>
          </a:solidFill>
          <a:ln/>
        </p:spPr>
        <p:txBody>
          <a:bodyPr/>
          <a:lstStyle/>
          <a:p>
            <a:endParaRPr lang="en-US"/>
          </a:p>
        </p:txBody>
      </p:sp>
      <p:sp>
        <p:nvSpPr>
          <p:cNvPr id="3" name="Shape 1"/>
          <p:cNvSpPr/>
          <p:nvPr/>
        </p:nvSpPr>
        <p:spPr>
          <a:xfrm>
            <a:off x="731520" y="365760"/>
            <a:ext cx="1005840" cy="274320"/>
          </a:xfrm>
          <a:prstGeom prst="rect">
            <a:avLst/>
          </a:prstGeom>
          <a:solidFill>
            <a:srgbClr val="C9A96E"/>
          </a:solidFill>
          <a:ln/>
        </p:spPr>
        <p:txBody>
          <a:bodyPr/>
          <a:lstStyle/>
          <a:p>
            <a:endParaRPr lang="en-US"/>
          </a:p>
        </p:txBody>
      </p:sp>
      <p:sp>
        <p:nvSpPr>
          <p:cNvPr id="4" name="Text 2"/>
          <p:cNvSpPr/>
          <p:nvPr/>
        </p:nvSpPr>
        <p:spPr>
          <a:xfrm>
            <a:off x="731520" y="365760"/>
            <a:ext cx="1005840" cy="274320"/>
          </a:xfrm>
          <a:prstGeom prst="rect">
            <a:avLst/>
          </a:prstGeom>
          <a:noFill/>
          <a:ln/>
        </p:spPr>
        <p:txBody>
          <a:bodyPr wrap="square" lIns="0" tIns="0" rIns="0" bIns="0" rtlCol="0" anchor="ctr"/>
          <a:lstStyle/>
          <a:p>
            <a:pPr marL="0" indent="0" algn="ctr">
              <a:buNone/>
            </a:pPr>
            <a:r>
              <a:rPr lang="en-US" sz="1000" b="1" kern="0" spc="300" dirty="0">
                <a:solidFill>
                  <a:srgbClr val="111827"/>
                </a:solidFill>
                <a:latin typeface="Calibri" pitchFamily="34" charset="0"/>
                <a:ea typeface="Calibri" pitchFamily="34" charset="-122"/>
                <a:cs typeface="Calibri" pitchFamily="34" charset="-120"/>
              </a:rPr>
              <a:t>STEP 3</a:t>
            </a:r>
            <a:endParaRPr lang="en-US" sz="1000" dirty="0"/>
          </a:p>
        </p:txBody>
      </p:sp>
      <p:sp>
        <p:nvSpPr>
          <p:cNvPr id="5" name="Text 3"/>
          <p:cNvSpPr/>
          <p:nvPr/>
        </p:nvSpPr>
        <p:spPr>
          <a:xfrm>
            <a:off x="731520" y="777240"/>
            <a:ext cx="7315200" cy="548640"/>
          </a:xfrm>
          <a:prstGeom prst="rect">
            <a:avLst/>
          </a:prstGeom>
          <a:noFill/>
          <a:ln/>
        </p:spPr>
        <p:txBody>
          <a:bodyPr wrap="square" lIns="0" tIns="0" rIns="0" bIns="0" rtlCol="0" anchor="ctr"/>
          <a:lstStyle/>
          <a:p>
            <a:pPr marL="0" indent="0">
              <a:buNone/>
            </a:pPr>
            <a:r>
              <a:rPr lang="en-US" sz="2800" dirty="0">
                <a:solidFill>
                  <a:srgbClr val="2A2015"/>
                </a:solidFill>
                <a:latin typeface="Georgia" pitchFamily="34" charset="0"/>
                <a:ea typeface="Georgia" pitchFamily="34" charset="-122"/>
                <a:cs typeface="Georgia" pitchFamily="34" charset="-120"/>
              </a:rPr>
              <a:t>Fill &amp; Seal the Vault Box</a:t>
            </a:r>
            <a:endParaRPr lang="en-US" sz="2800" dirty="0"/>
          </a:p>
        </p:txBody>
      </p:sp>
      <p:sp>
        <p:nvSpPr>
          <p:cNvPr id="6" name="Text 4"/>
          <p:cNvSpPr/>
          <p:nvPr/>
        </p:nvSpPr>
        <p:spPr>
          <a:xfrm>
            <a:off x="731520" y="1463040"/>
            <a:ext cx="7680960" cy="731520"/>
          </a:xfrm>
          <a:prstGeom prst="rect">
            <a:avLst/>
          </a:prstGeom>
          <a:noFill/>
          <a:ln/>
        </p:spPr>
        <p:txBody>
          <a:bodyPr wrap="square" lIns="0" tIns="0" rIns="0" bIns="0" rtlCol="0" anchor="ctr"/>
          <a:lstStyle/>
          <a:p>
            <a:pPr marL="0" indent="0">
              <a:lnSpc>
                <a:spcPct val="150000"/>
              </a:lnSpc>
              <a:buNone/>
            </a:pPr>
            <a:r>
              <a:rPr lang="en-US" sz="1300" dirty="0">
                <a:solidFill>
                  <a:srgbClr val="5A4E3A"/>
                </a:solidFill>
                <a:latin typeface="Calibri" pitchFamily="34" charset="0"/>
                <a:ea typeface="Calibri" pitchFamily="34" charset="-122"/>
                <a:cs typeface="Calibri" pitchFamily="34" charset="-120"/>
              </a:rPr>
              <a:t>The customer fills the vault box with their chosen items and seals it using the tamper-evident closure. This is a critical moment — once sealed, the box will not be opened again until the beneficiary receives it.</a:t>
            </a:r>
            <a:endParaRPr lang="en-US" sz="1300" dirty="0"/>
          </a:p>
        </p:txBody>
      </p:sp>
      <p:sp>
        <p:nvSpPr>
          <p:cNvPr id="7" name="Shape 5"/>
          <p:cNvSpPr/>
          <p:nvPr/>
        </p:nvSpPr>
        <p:spPr>
          <a:xfrm>
            <a:off x="731520" y="2423160"/>
            <a:ext cx="3657600" cy="228600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8" name="Shape 6"/>
          <p:cNvSpPr/>
          <p:nvPr/>
        </p:nvSpPr>
        <p:spPr>
          <a:xfrm>
            <a:off x="731520" y="2423160"/>
            <a:ext cx="3657600" cy="45720"/>
          </a:xfrm>
          <a:prstGeom prst="rect">
            <a:avLst/>
          </a:prstGeom>
          <a:solidFill>
            <a:srgbClr val="C9A96E"/>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1005840" y="2651760"/>
            <a:ext cx="320040" cy="320040"/>
          </a:xfrm>
          <a:prstGeom prst="rect">
            <a:avLst/>
          </a:prstGeom>
        </p:spPr>
      </p:pic>
      <p:sp>
        <p:nvSpPr>
          <p:cNvPr id="10" name="Text 7"/>
          <p:cNvSpPr/>
          <p:nvPr/>
        </p:nvSpPr>
        <p:spPr>
          <a:xfrm>
            <a:off x="1463040" y="2651760"/>
            <a:ext cx="2560320" cy="320040"/>
          </a:xfrm>
          <a:prstGeom prst="rect">
            <a:avLst/>
          </a:prstGeom>
          <a:noFill/>
          <a:ln/>
        </p:spPr>
        <p:txBody>
          <a:bodyPr wrap="square" lIns="0" tIns="0" rIns="0" bIns="0" rtlCol="0" anchor="ctr"/>
          <a:lstStyle/>
          <a:p>
            <a:pPr marL="0" indent="0">
              <a:buNone/>
            </a:pPr>
            <a:r>
              <a:rPr lang="en-US" sz="1300" b="1" dirty="0">
                <a:solidFill>
                  <a:srgbClr val="2A2015"/>
                </a:solidFill>
                <a:latin typeface="Calibri" pitchFamily="34" charset="0"/>
                <a:ea typeface="Calibri" pitchFamily="34" charset="-122"/>
                <a:cs typeface="Calibri" pitchFamily="34" charset="-120"/>
              </a:rPr>
              <a:t>Common Vault Box Items</a:t>
            </a:r>
            <a:endParaRPr lang="en-US" sz="1300" dirty="0"/>
          </a:p>
        </p:txBody>
      </p:sp>
      <p:pic>
        <p:nvPicPr>
          <p:cNvPr id="11" name="Image 1" descr="preencoded.png"/>
          <p:cNvPicPr>
            <a:picLocks noChangeAspect="1"/>
          </p:cNvPicPr>
          <p:nvPr/>
        </p:nvPicPr>
        <p:blipFill>
          <a:blip r:embed="rId4"/>
          <a:stretch>
            <a:fillRect/>
          </a:stretch>
        </p:blipFill>
        <p:spPr>
          <a:xfrm>
            <a:off x="1005840" y="3154680"/>
            <a:ext cx="137160" cy="137160"/>
          </a:xfrm>
          <a:prstGeom prst="rect">
            <a:avLst/>
          </a:prstGeom>
        </p:spPr>
      </p:pic>
      <p:sp>
        <p:nvSpPr>
          <p:cNvPr id="12" name="Text 8"/>
          <p:cNvSpPr/>
          <p:nvPr/>
        </p:nvSpPr>
        <p:spPr>
          <a:xfrm>
            <a:off x="1234440" y="3108960"/>
            <a:ext cx="2743200" cy="256032"/>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Handwritten letters</a:t>
            </a:r>
            <a:endParaRPr lang="en-US" sz="1100" dirty="0"/>
          </a:p>
        </p:txBody>
      </p:sp>
      <p:pic>
        <p:nvPicPr>
          <p:cNvPr id="13" name="Image 2" descr="preencoded.png"/>
          <p:cNvPicPr>
            <a:picLocks noChangeAspect="1"/>
          </p:cNvPicPr>
          <p:nvPr/>
        </p:nvPicPr>
        <p:blipFill>
          <a:blip r:embed="rId4"/>
          <a:stretch>
            <a:fillRect/>
          </a:stretch>
        </p:blipFill>
        <p:spPr>
          <a:xfrm>
            <a:off x="1005840" y="3410712"/>
            <a:ext cx="137160" cy="137160"/>
          </a:xfrm>
          <a:prstGeom prst="rect">
            <a:avLst/>
          </a:prstGeom>
        </p:spPr>
      </p:pic>
      <p:sp>
        <p:nvSpPr>
          <p:cNvPr id="14" name="Text 9"/>
          <p:cNvSpPr/>
          <p:nvPr/>
        </p:nvSpPr>
        <p:spPr>
          <a:xfrm>
            <a:off x="1234440" y="3364992"/>
            <a:ext cx="2743200" cy="256032"/>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Jewelry &amp; watches</a:t>
            </a:r>
            <a:endParaRPr lang="en-US" sz="1100" dirty="0"/>
          </a:p>
        </p:txBody>
      </p:sp>
      <p:pic>
        <p:nvPicPr>
          <p:cNvPr id="15" name="Image 3" descr="preencoded.png"/>
          <p:cNvPicPr>
            <a:picLocks noChangeAspect="1"/>
          </p:cNvPicPr>
          <p:nvPr/>
        </p:nvPicPr>
        <p:blipFill>
          <a:blip r:embed="rId4"/>
          <a:stretch>
            <a:fillRect/>
          </a:stretch>
        </p:blipFill>
        <p:spPr>
          <a:xfrm>
            <a:off x="1005840" y="3666744"/>
            <a:ext cx="137160" cy="137160"/>
          </a:xfrm>
          <a:prstGeom prst="rect">
            <a:avLst/>
          </a:prstGeom>
        </p:spPr>
      </p:pic>
      <p:sp>
        <p:nvSpPr>
          <p:cNvPr id="16" name="Text 10"/>
          <p:cNvSpPr/>
          <p:nvPr/>
        </p:nvSpPr>
        <p:spPr>
          <a:xfrm>
            <a:off x="1234440" y="3621024"/>
            <a:ext cx="2743200" cy="256032"/>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Physical photographs</a:t>
            </a:r>
            <a:endParaRPr lang="en-US" sz="1100" dirty="0"/>
          </a:p>
        </p:txBody>
      </p:sp>
      <p:pic>
        <p:nvPicPr>
          <p:cNvPr id="17" name="Image 4" descr="preencoded.png"/>
          <p:cNvPicPr>
            <a:picLocks noChangeAspect="1"/>
          </p:cNvPicPr>
          <p:nvPr/>
        </p:nvPicPr>
        <p:blipFill>
          <a:blip r:embed="rId4"/>
          <a:stretch>
            <a:fillRect/>
          </a:stretch>
        </p:blipFill>
        <p:spPr>
          <a:xfrm>
            <a:off x="1005840" y="3922776"/>
            <a:ext cx="137160" cy="137160"/>
          </a:xfrm>
          <a:prstGeom prst="rect">
            <a:avLst/>
          </a:prstGeom>
        </p:spPr>
      </p:pic>
      <p:sp>
        <p:nvSpPr>
          <p:cNvPr id="18" name="Text 11"/>
          <p:cNvSpPr/>
          <p:nvPr/>
        </p:nvSpPr>
        <p:spPr>
          <a:xfrm>
            <a:off x="1234440" y="3877056"/>
            <a:ext cx="2743200" cy="256032"/>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Meaningful keepsakes</a:t>
            </a:r>
            <a:endParaRPr lang="en-US" sz="1100" dirty="0"/>
          </a:p>
        </p:txBody>
      </p:sp>
      <p:pic>
        <p:nvPicPr>
          <p:cNvPr id="19" name="Image 5" descr="preencoded.png"/>
          <p:cNvPicPr>
            <a:picLocks noChangeAspect="1"/>
          </p:cNvPicPr>
          <p:nvPr/>
        </p:nvPicPr>
        <p:blipFill>
          <a:blip r:embed="rId4"/>
          <a:stretch>
            <a:fillRect/>
          </a:stretch>
        </p:blipFill>
        <p:spPr>
          <a:xfrm>
            <a:off x="1005840" y="4178808"/>
            <a:ext cx="137160" cy="137160"/>
          </a:xfrm>
          <a:prstGeom prst="rect">
            <a:avLst/>
          </a:prstGeom>
        </p:spPr>
      </p:pic>
      <p:sp>
        <p:nvSpPr>
          <p:cNvPr id="20" name="Text 12"/>
          <p:cNvSpPr/>
          <p:nvPr/>
        </p:nvSpPr>
        <p:spPr>
          <a:xfrm>
            <a:off x="1234440" y="4133088"/>
            <a:ext cx="2743200" cy="256032"/>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Personal recordings (USB)</a:t>
            </a:r>
            <a:endParaRPr lang="en-US" sz="1100" dirty="0"/>
          </a:p>
        </p:txBody>
      </p:sp>
      <p:pic>
        <p:nvPicPr>
          <p:cNvPr id="21" name="Image 6" descr="preencoded.png"/>
          <p:cNvPicPr>
            <a:picLocks noChangeAspect="1"/>
          </p:cNvPicPr>
          <p:nvPr/>
        </p:nvPicPr>
        <p:blipFill>
          <a:blip r:embed="rId4"/>
          <a:stretch>
            <a:fillRect/>
          </a:stretch>
        </p:blipFill>
        <p:spPr>
          <a:xfrm>
            <a:off x="1005840" y="4434840"/>
            <a:ext cx="137160" cy="137160"/>
          </a:xfrm>
          <a:prstGeom prst="rect">
            <a:avLst/>
          </a:prstGeom>
        </p:spPr>
      </p:pic>
      <p:sp>
        <p:nvSpPr>
          <p:cNvPr id="22" name="Text 13"/>
          <p:cNvSpPr/>
          <p:nvPr/>
        </p:nvSpPr>
        <p:spPr>
          <a:xfrm>
            <a:off x="1234440" y="4389120"/>
            <a:ext cx="2743200" cy="256032"/>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Small heirloom items</a:t>
            </a:r>
            <a:endParaRPr lang="en-US" sz="1100" dirty="0"/>
          </a:p>
        </p:txBody>
      </p:sp>
      <p:sp>
        <p:nvSpPr>
          <p:cNvPr id="23" name="Shape 14"/>
          <p:cNvSpPr/>
          <p:nvPr/>
        </p:nvSpPr>
        <p:spPr>
          <a:xfrm>
            <a:off x="4754880" y="2423160"/>
            <a:ext cx="3840480" cy="228600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24" name="Shape 15"/>
          <p:cNvSpPr/>
          <p:nvPr/>
        </p:nvSpPr>
        <p:spPr>
          <a:xfrm>
            <a:off x="4754880" y="2423160"/>
            <a:ext cx="3840480" cy="45720"/>
          </a:xfrm>
          <a:prstGeom prst="rect">
            <a:avLst/>
          </a:prstGeom>
          <a:solidFill>
            <a:srgbClr val="C9A96E"/>
          </a:solidFill>
          <a:ln/>
        </p:spPr>
        <p:txBody>
          <a:bodyPr/>
          <a:lstStyle/>
          <a:p>
            <a:endParaRPr lang="en-US"/>
          </a:p>
        </p:txBody>
      </p:sp>
      <p:pic>
        <p:nvPicPr>
          <p:cNvPr id="25" name="Image 7" descr="preencoded.png"/>
          <p:cNvPicPr>
            <a:picLocks noChangeAspect="1"/>
          </p:cNvPicPr>
          <p:nvPr/>
        </p:nvPicPr>
        <p:blipFill>
          <a:blip r:embed="rId5"/>
          <a:stretch>
            <a:fillRect/>
          </a:stretch>
        </p:blipFill>
        <p:spPr>
          <a:xfrm>
            <a:off x="5029200" y="2651760"/>
            <a:ext cx="320040" cy="320040"/>
          </a:xfrm>
          <a:prstGeom prst="rect">
            <a:avLst/>
          </a:prstGeom>
        </p:spPr>
      </p:pic>
      <p:sp>
        <p:nvSpPr>
          <p:cNvPr id="26" name="Text 16"/>
          <p:cNvSpPr/>
          <p:nvPr/>
        </p:nvSpPr>
        <p:spPr>
          <a:xfrm>
            <a:off x="5486400" y="2651760"/>
            <a:ext cx="2743200" cy="320040"/>
          </a:xfrm>
          <a:prstGeom prst="rect">
            <a:avLst/>
          </a:prstGeom>
          <a:noFill/>
          <a:ln/>
        </p:spPr>
        <p:txBody>
          <a:bodyPr wrap="square" lIns="0" tIns="0" rIns="0" bIns="0" rtlCol="0" anchor="ctr"/>
          <a:lstStyle/>
          <a:p>
            <a:pPr marL="0" indent="0">
              <a:buNone/>
            </a:pPr>
            <a:r>
              <a:rPr lang="en-US" sz="1300" b="1" dirty="0">
                <a:solidFill>
                  <a:srgbClr val="2A2015"/>
                </a:solidFill>
                <a:latin typeface="Calibri" pitchFamily="34" charset="0"/>
                <a:ea typeface="Calibri" pitchFamily="34" charset="-122"/>
                <a:cs typeface="Calibri" pitchFamily="34" charset="-120"/>
              </a:rPr>
              <a:t>The Sealing Process</a:t>
            </a:r>
            <a:endParaRPr lang="en-US" sz="1300" dirty="0"/>
          </a:p>
        </p:txBody>
      </p:sp>
      <p:sp>
        <p:nvSpPr>
          <p:cNvPr id="27" name="Text 17"/>
          <p:cNvSpPr/>
          <p:nvPr/>
        </p:nvSpPr>
        <p:spPr>
          <a:xfrm>
            <a:off x="5029200" y="3154680"/>
            <a:ext cx="274320" cy="256032"/>
          </a:xfrm>
          <a:prstGeom prst="rect">
            <a:avLst/>
          </a:prstGeom>
          <a:noFill/>
          <a:ln/>
        </p:spPr>
        <p:txBody>
          <a:bodyPr wrap="square" lIns="0" tIns="0" rIns="0" bIns="0" rtlCol="0" anchor="ctr"/>
          <a:lstStyle/>
          <a:p>
            <a:pPr marL="0" indent="0">
              <a:buNone/>
            </a:pPr>
            <a:r>
              <a:rPr lang="en-US" sz="1100" b="1" dirty="0">
                <a:solidFill>
                  <a:srgbClr val="A07840"/>
                </a:solidFill>
                <a:latin typeface="Calibri" pitchFamily="34" charset="0"/>
                <a:ea typeface="Calibri" pitchFamily="34" charset="-122"/>
                <a:cs typeface="Calibri" pitchFamily="34" charset="-120"/>
              </a:rPr>
              <a:t>1.</a:t>
            </a:r>
            <a:endParaRPr lang="en-US" sz="1100" dirty="0"/>
          </a:p>
        </p:txBody>
      </p:sp>
      <p:sp>
        <p:nvSpPr>
          <p:cNvPr id="28" name="Text 18"/>
          <p:cNvSpPr/>
          <p:nvPr/>
        </p:nvSpPr>
        <p:spPr>
          <a:xfrm>
            <a:off x="5303520" y="3154680"/>
            <a:ext cx="3017520" cy="256032"/>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Customer packs items with provided materials</a:t>
            </a:r>
            <a:endParaRPr lang="en-US" sz="1100" dirty="0"/>
          </a:p>
        </p:txBody>
      </p:sp>
      <p:sp>
        <p:nvSpPr>
          <p:cNvPr id="29" name="Text 19"/>
          <p:cNvSpPr/>
          <p:nvPr/>
        </p:nvSpPr>
        <p:spPr>
          <a:xfrm>
            <a:off x="5029200" y="3447288"/>
            <a:ext cx="274320" cy="256032"/>
          </a:xfrm>
          <a:prstGeom prst="rect">
            <a:avLst/>
          </a:prstGeom>
          <a:noFill/>
          <a:ln/>
        </p:spPr>
        <p:txBody>
          <a:bodyPr wrap="square" lIns="0" tIns="0" rIns="0" bIns="0" rtlCol="0" anchor="ctr"/>
          <a:lstStyle/>
          <a:p>
            <a:pPr marL="0" indent="0">
              <a:buNone/>
            </a:pPr>
            <a:r>
              <a:rPr lang="en-US" sz="1100" b="1" dirty="0">
                <a:solidFill>
                  <a:srgbClr val="A07840"/>
                </a:solidFill>
                <a:latin typeface="Calibri" pitchFamily="34" charset="0"/>
                <a:ea typeface="Calibri" pitchFamily="34" charset="-122"/>
                <a:cs typeface="Calibri" pitchFamily="34" charset="-120"/>
              </a:rPr>
              <a:t>2.</a:t>
            </a:r>
            <a:endParaRPr lang="en-US" sz="1100" dirty="0"/>
          </a:p>
        </p:txBody>
      </p:sp>
      <p:sp>
        <p:nvSpPr>
          <p:cNvPr id="30" name="Text 20"/>
          <p:cNvSpPr/>
          <p:nvPr/>
        </p:nvSpPr>
        <p:spPr>
          <a:xfrm>
            <a:off x="5303520" y="3447288"/>
            <a:ext cx="3017520" cy="256032"/>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Closes the box using the tamper-evident seal</a:t>
            </a:r>
            <a:endParaRPr lang="en-US" sz="1100" dirty="0"/>
          </a:p>
        </p:txBody>
      </p:sp>
      <p:sp>
        <p:nvSpPr>
          <p:cNvPr id="31" name="Text 21"/>
          <p:cNvSpPr/>
          <p:nvPr/>
        </p:nvSpPr>
        <p:spPr>
          <a:xfrm>
            <a:off x="5029200" y="3739896"/>
            <a:ext cx="274320" cy="256032"/>
          </a:xfrm>
          <a:prstGeom prst="rect">
            <a:avLst/>
          </a:prstGeom>
          <a:noFill/>
          <a:ln/>
        </p:spPr>
        <p:txBody>
          <a:bodyPr wrap="square" lIns="0" tIns="0" rIns="0" bIns="0" rtlCol="0" anchor="ctr"/>
          <a:lstStyle/>
          <a:p>
            <a:pPr marL="0" indent="0">
              <a:buNone/>
            </a:pPr>
            <a:r>
              <a:rPr lang="en-US" sz="1100" b="1" dirty="0">
                <a:solidFill>
                  <a:srgbClr val="A07840"/>
                </a:solidFill>
                <a:latin typeface="Calibri" pitchFamily="34" charset="0"/>
                <a:ea typeface="Calibri" pitchFamily="34" charset="-122"/>
                <a:cs typeface="Calibri" pitchFamily="34" charset="-120"/>
              </a:rPr>
              <a:t>3.</a:t>
            </a:r>
            <a:endParaRPr lang="en-US" sz="1100" dirty="0"/>
          </a:p>
        </p:txBody>
      </p:sp>
      <p:sp>
        <p:nvSpPr>
          <p:cNvPr id="32" name="Text 22"/>
          <p:cNvSpPr/>
          <p:nvPr/>
        </p:nvSpPr>
        <p:spPr>
          <a:xfrm>
            <a:off x="5303520" y="3739896"/>
            <a:ext cx="3017520" cy="256032"/>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Records the unique seal tracking code</a:t>
            </a:r>
            <a:endParaRPr lang="en-US" sz="1100" dirty="0"/>
          </a:p>
        </p:txBody>
      </p:sp>
      <p:sp>
        <p:nvSpPr>
          <p:cNvPr id="33" name="Text 23"/>
          <p:cNvSpPr/>
          <p:nvPr/>
        </p:nvSpPr>
        <p:spPr>
          <a:xfrm>
            <a:off x="5029200" y="4032504"/>
            <a:ext cx="274320" cy="256032"/>
          </a:xfrm>
          <a:prstGeom prst="rect">
            <a:avLst/>
          </a:prstGeom>
          <a:noFill/>
          <a:ln/>
        </p:spPr>
        <p:txBody>
          <a:bodyPr wrap="square" lIns="0" tIns="0" rIns="0" bIns="0" rtlCol="0" anchor="ctr"/>
          <a:lstStyle/>
          <a:p>
            <a:pPr marL="0" indent="0">
              <a:buNone/>
            </a:pPr>
            <a:r>
              <a:rPr lang="en-US" sz="1100" b="1" dirty="0">
                <a:solidFill>
                  <a:srgbClr val="A07840"/>
                </a:solidFill>
                <a:latin typeface="Calibri" pitchFamily="34" charset="0"/>
                <a:ea typeface="Calibri" pitchFamily="34" charset="-122"/>
                <a:cs typeface="Calibri" pitchFamily="34" charset="-120"/>
              </a:rPr>
              <a:t>4.</a:t>
            </a:r>
            <a:endParaRPr lang="en-US" sz="1100" dirty="0"/>
          </a:p>
        </p:txBody>
      </p:sp>
      <p:sp>
        <p:nvSpPr>
          <p:cNvPr id="34" name="Text 24"/>
          <p:cNvSpPr/>
          <p:nvPr/>
        </p:nvSpPr>
        <p:spPr>
          <a:xfrm>
            <a:off x="5303520" y="4032504"/>
            <a:ext cx="3017520" cy="256032"/>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Seal code is registered in the Rempla system</a:t>
            </a:r>
            <a:endParaRPr lang="en-US" sz="1100" dirty="0"/>
          </a:p>
        </p:txBody>
      </p:sp>
      <p:sp>
        <p:nvSpPr>
          <p:cNvPr id="35" name="Text 25"/>
          <p:cNvSpPr/>
          <p:nvPr/>
        </p:nvSpPr>
        <p:spPr>
          <a:xfrm>
            <a:off x="5029200" y="4325112"/>
            <a:ext cx="274320" cy="256032"/>
          </a:xfrm>
          <a:prstGeom prst="rect">
            <a:avLst/>
          </a:prstGeom>
          <a:noFill/>
          <a:ln/>
        </p:spPr>
        <p:txBody>
          <a:bodyPr wrap="square" lIns="0" tIns="0" rIns="0" bIns="0" rtlCol="0" anchor="ctr"/>
          <a:lstStyle/>
          <a:p>
            <a:pPr marL="0" indent="0">
              <a:buNone/>
            </a:pPr>
            <a:r>
              <a:rPr lang="en-US" sz="1100" b="1" dirty="0">
                <a:solidFill>
                  <a:srgbClr val="A07840"/>
                </a:solidFill>
                <a:latin typeface="Calibri" pitchFamily="34" charset="0"/>
                <a:ea typeface="Calibri" pitchFamily="34" charset="-122"/>
                <a:cs typeface="Calibri" pitchFamily="34" charset="-120"/>
              </a:rPr>
              <a:t>5.</a:t>
            </a:r>
            <a:endParaRPr lang="en-US" sz="1100" dirty="0"/>
          </a:p>
        </p:txBody>
      </p:sp>
      <p:sp>
        <p:nvSpPr>
          <p:cNvPr id="36" name="Text 26"/>
          <p:cNvSpPr/>
          <p:nvPr/>
        </p:nvSpPr>
        <p:spPr>
          <a:xfrm>
            <a:off x="5303520" y="4325112"/>
            <a:ext cx="3017520" cy="256032"/>
          </a:xfrm>
          <a:prstGeom prst="rect">
            <a:avLst/>
          </a:prstGeom>
          <a:noFill/>
          <a:ln/>
        </p:spPr>
        <p:txBody>
          <a:bodyPr wrap="square" lIns="0" tIns="0" rIns="0" bIns="0" rtlCol="0" anchor="ctr"/>
          <a:lstStyle/>
          <a:p>
            <a:pPr marL="0" indent="0">
              <a:buNone/>
            </a:pPr>
            <a:r>
              <a:rPr lang="en-US" sz="1100" dirty="0">
                <a:solidFill>
                  <a:srgbClr val="5A4E3A"/>
                </a:solidFill>
                <a:latin typeface="Calibri" pitchFamily="34" charset="0"/>
                <a:ea typeface="Calibri" pitchFamily="34" charset="-122"/>
                <a:cs typeface="Calibri" pitchFamily="34" charset="-120"/>
              </a:rPr>
              <a:t>Any future tampering is immediately visible</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96E"/>
          </a:solidFill>
          <a:ln/>
        </p:spPr>
        <p:txBody>
          <a:bodyPr/>
          <a:lstStyle/>
          <a:p>
            <a:endParaRPr lang="en-US"/>
          </a:p>
        </p:txBody>
      </p:sp>
      <p:sp>
        <p:nvSpPr>
          <p:cNvPr id="3" name="Shape 1"/>
          <p:cNvSpPr/>
          <p:nvPr/>
        </p:nvSpPr>
        <p:spPr>
          <a:xfrm>
            <a:off x="731520" y="365760"/>
            <a:ext cx="1005840" cy="274320"/>
          </a:xfrm>
          <a:prstGeom prst="rect">
            <a:avLst/>
          </a:prstGeom>
          <a:solidFill>
            <a:srgbClr val="C9A96E"/>
          </a:solidFill>
          <a:ln/>
        </p:spPr>
        <p:txBody>
          <a:bodyPr/>
          <a:lstStyle/>
          <a:p>
            <a:endParaRPr lang="en-US"/>
          </a:p>
        </p:txBody>
      </p:sp>
      <p:sp>
        <p:nvSpPr>
          <p:cNvPr id="4" name="Text 2"/>
          <p:cNvSpPr/>
          <p:nvPr/>
        </p:nvSpPr>
        <p:spPr>
          <a:xfrm>
            <a:off x="731520" y="365760"/>
            <a:ext cx="1005840" cy="274320"/>
          </a:xfrm>
          <a:prstGeom prst="rect">
            <a:avLst/>
          </a:prstGeom>
          <a:noFill/>
          <a:ln/>
        </p:spPr>
        <p:txBody>
          <a:bodyPr wrap="square" lIns="0" tIns="0" rIns="0" bIns="0" rtlCol="0" anchor="ctr"/>
          <a:lstStyle/>
          <a:p>
            <a:pPr marL="0" indent="0" algn="ctr">
              <a:buNone/>
            </a:pPr>
            <a:r>
              <a:rPr lang="en-US" sz="1000" b="1" kern="0" spc="300" dirty="0">
                <a:solidFill>
                  <a:srgbClr val="111827"/>
                </a:solidFill>
                <a:latin typeface="Calibri" pitchFamily="34" charset="0"/>
                <a:ea typeface="Calibri" pitchFamily="34" charset="-122"/>
                <a:cs typeface="Calibri" pitchFamily="34" charset="-120"/>
              </a:rPr>
              <a:t>STEP 4</a:t>
            </a:r>
            <a:endParaRPr lang="en-US" sz="1000" dirty="0"/>
          </a:p>
        </p:txBody>
      </p:sp>
      <p:sp>
        <p:nvSpPr>
          <p:cNvPr id="5" name="Text 3"/>
          <p:cNvSpPr/>
          <p:nvPr/>
        </p:nvSpPr>
        <p:spPr>
          <a:xfrm>
            <a:off x="731520" y="777240"/>
            <a:ext cx="7315200" cy="548640"/>
          </a:xfrm>
          <a:prstGeom prst="rect">
            <a:avLst/>
          </a:prstGeom>
          <a:noFill/>
          <a:ln/>
        </p:spPr>
        <p:txBody>
          <a:bodyPr wrap="square" lIns="0" tIns="0" rIns="0" bIns="0" rtlCol="0" anchor="ctr"/>
          <a:lstStyle/>
          <a:p>
            <a:pPr marL="0" indent="0">
              <a:buNone/>
            </a:pPr>
            <a:r>
              <a:rPr lang="en-US" sz="2800" dirty="0">
                <a:solidFill>
                  <a:srgbClr val="2A2015"/>
                </a:solidFill>
                <a:latin typeface="Georgia" pitchFamily="34" charset="0"/>
                <a:ea typeface="Georgia" pitchFamily="34" charset="-122"/>
                <a:cs typeface="Georgia" pitchFamily="34" charset="-120"/>
              </a:rPr>
              <a:t>Ship the Sealed Box Back to Rempla</a:t>
            </a:r>
            <a:endParaRPr lang="en-US" sz="2800" dirty="0"/>
          </a:p>
        </p:txBody>
      </p:sp>
      <p:sp>
        <p:nvSpPr>
          <p:cNvPr id="6" name="Text 4"/>
          <p:cNvSpPr/>
          <p:nvPr/>
        </p:nvSpPr>
        <p:spPr>
          <a:xfrm>
            <a:off x="731520" y="1463040"/>
            <a:ext cx="7680960" cy="731520"/>
          </a:xfrm>
          <a:prstGeom prst="rect">
            <a:avLst/>
          </a:prstGeom>
          <a:noFill/>
          <a:ln/>
        </p:spPr>
        <p:txBody>
          <a:bodyPr wrap="square" lIns="0" tIns="0" rIns="0" bIns="0" rtlCol="0" anchor="ctr"/>
          <a:lstStyle/>
          <a:p>
            <a:pPr marL="0" indent="0">
              <a:lnSpc>
                <a:spcPct val="150000"/>
              </a:lnSpc>
              <a:buNone/>
            </a:pPr>
            <a:r>
              <a:rPr lang="en-US" sz="1300" dirty="0">
                <a:solidFill>
                  <a:srgbClr val="5A4E3A"/>
                </a:solidFill>
                <a:latin typeface="Calibri" pitchFamily="34" charset="0"/>
                <a:ea typeface="Calibri" pitchFamily="34" charset="-122"/>
                <a:cs typeface="Calibri" pitchFamily="34" charset="-120"/>
              </a:rPr>
              <a:t>Using the prepaid return shipping label included in the original shipment, the customer sends their sealed vault box back to Rempla's secure storage facility. The entire return is tracked end-to-end.</a:t>
            </a:r>
            <a:endParaRPr lang="en-US" sz="1300" dirty="0"/>
          </a:p>
        </p:txBody>
      </p:sp>
      <p:sp>
        <p:nvSpPr>
          <p:cNvPr id="7" name="Shape 5"/>
          <p:cNvSpPr/>
          <p:nvPr/>
        </p:nvSpPr>
        <p:spPr>
          <a:xfrm>
            <a:off x="731520" y="2468880"/>
            <a:ext cx="2560320" cy="2011680"/>
          </a:xfrm>
          <a:prstGeom prst="rect">
            <a:avLst/>
          </a:prstGeom>
          <a:solidFill>
            <a:srgbClr val="F7F3EC"/>
          </a:solidFill>
          <a:ln/>
          <a:effectLst>
            <a:outerShdw blurRad="76200" dist="25400" dir="8100000" algn="bl" rotWithShape="0">
              <a:srgbClr val="000000">
                <a:alpha val="10000"/>
              </a:srgbClr>
            </a:outerShdw>
          </a:effectLst>
        </p:spPr>
        <p:txBody>
          <a:bodyPr/>
          <a:lstStyle/>
          <a:p>
            <a:endParaRPr lang="en-US"/>
          </a:p>
        </p:txBody>
      </p:sp>
      <p:sp>
        <p:nvSpPr>
          <p:cNvPr id="8" name="Shape 6"/>
          <p:cNvSpPr/>
          <p:nvPr/>
        </p:nvSpPr>
        <p:spPr>
          <a:xfrm>
            <a:off x="731520" y="2468880"/>
            <a:ext cx="2560320" cy="45720"/>
          </a:xfrm>
          <a:prstGeom prst="rect">
            <a:avLst/>
          </a:prstGeom>
          <a:solidFill>
            <a:srgbClr val="C9A96E"/>
          </a:solidFill>
          <a:ln/>
        </p:spPr>
        <p:txBody>
          <a:bodyPr/>
          <a:lstStyle/>
          <a:p>
            <a:endParaRPr lang="en-US"/>
          </a:p>
        </p:txBody>
      </p:sp>
      <p:sp>
        <p:nvSpPr>
          <p:cNvPr id="9" name="Shape 7"/>
          <p:cNvSpPr/>
          <p:nvPr/>
        </p:nvSpPr>
        <p:spPr>
          <a:xfrm>
            <a:off x="914400" y="2697480"/>
            <a:ext cx="411480" cy="411480"/>
          </a:xfrm>
          <a:prstGeom prst="ellipse">
            <a:avLst/>
          </a:prstGeom>
          <a:solidFill>
            <a:srgbClr val="C9A96E"/>
          </a:solidFill>
          <a:ln/>
        </p:spPr>
        <p:txBody>
          <a:bodyPr/>
          <a:lstStyle/>
          <a:p>
            <a:endParaRPr lang="en-US"/>
          </a:p>
        </p:txBody>
      </p:sp>
      <p:sp>
        <p:nvSpPr>
          <p:cNvPr id="10" name="Text 8"/>
          <p:cNvSpPr/>
          <p:nvPr/>
        </p:nvSpPr>
        <p:spPr>
          <a:xfrm>
            <a:off x="914400" y="2697480"/>
            <a:ext cx="411480" cy="411480"/>
          </a:xfrm>
          <a:prstGeom prst="rect">
            <a:avLst/>
          </a:prstGeom>
          <a:noFill/>
          <a:ln/>
        </p:spPr>
        <p:txBody>
          <a:bodyPr wrap="square" lIns="0" tIns="0" rIns="0" bIns="0" rtlCol="0" anchor="ctr"/>
          <a:lstStyle/>
          <a:p>
            <a:pPr marL="0" indent="0" algn="ctr">
              <a:buNone/>
            </a:pPr>
            <a:r>
              <a:rPr lang="en-US" sz="1400" b="1" dirty="0">
                <a:solidFill>
                  <a:srgbClr val="111827"/>
                </a:solidFill>
                <a:latin typeface="Calibri" pitchFamily="34" charset="0"/>
                <a:ea typeface="Calibri" pitchFamily="34" charset="-122"/>
                <a:cs typeface="Calibri" pitchFamily="34" charset="-120"/>
              </a:rPr>
              <a:t>1</a:t>
            </a:r>
            <a:endParaRPr lang="en-US" sz="1400" dirty="0"/>
          </a:p>
        </p:txBody>
      </p:sp>
      <p:pic>
        <p:nvPicPr>
          <p:cNvPr id="11" name="Image 0" descr="preencoded.png"/>
          <p:cNvPicPr>
            <a:picLocks noChangeAspect="1"/>
          </p:cNvPicPr>
          <p:nvPr/>
        </p:nvPicPr>
        <p:blipFill>
          <a:blip r:embed="rId3"/>
          <a:stretch>
            <a:fillRect/>
          </a:stretch>
        </p:blipFill>
        <p:spPr>
          <a:xfrm>
            <a:off x="1508760" y="2697480"/>
            <a:ext cx="365760" cy="365760"/>
          </a:xfrm>
          <a:prstGeom prst="rect">
            <a:avLst/>
          </a:prstGeom>
        </p:spPr>
      </p:pic>
      <p:sp>
        <p:nvSpPr>
          <p:cNvPr id="12" name="Text 9"/>
          <p:cNvSpPr/>
          <p:nvPr/>
        </p:nvSpPr>
        <p:spPr>
          <a:xfrm>
            <a:off x="914400" y="3246120"/>
            <a:ext cx="2194560" cy="274320"/>
          </a:xfrm>
          <a:prstGeom prst="rect">
            <a:avLst/>
          </a:prstGeom>
          <a:noFill/>
          <a:ln/>
        </p:spPr>
        <p:txBody>
          <a:bodyPr wrap="square" lIns="0" tIns="0" rIns="0" bIns="0" rtlCol="0" anchor="ctr"/>
          <a:lstStyle/>
          <a:p>
            <a:pPr marL="0" indent="0">
              <a:buNone/>
            </a:pPr>
            <a:r>
              <a:rPr lang="en-US" sz="1300" b="1" dirty="0">
                <a:solidFill>
                  <a:srgbClr val="2A2015"/>
                </a:solidFill>
                <a:latin typeface="Calibri" pitchFamily="34" charset="0"/>
                <a:ea typeface="Calibri" pitchFamily="34" charset="-122"/>
                <a:cs typeface="Calibri" pitchFamily="34" charset="-120"/>
              </a:rPr>
              <a:t>Attach Label</a:t>
            </a:r>
            <a:endParaRPr lang="en-US" sz="1300" dirty="0"/>
          </a:p>
        </p:txBody>
      </p:sp>
      <p:sp>
        <p:nvSpPr>
          <p:cNvPr id="13" name="Text 10"/>
          <p:cNvSpPr/>
          <p:nvPr/>
        </p:nvSpPr>
        <p:spPr>
          <a:xfrm>
            <a:off x="914400" y="3566160"/>
            <a:ext cx="2194560" cy="640080"/>
          </a:xfrm>
          <a:prstGeom prst="rect">
            <a:avLst/>
          </a:prstGeom>
          <a:noFill/>
          <a:ln/>
        </p:spPr>
        <p:txBody>
          <a:bodyPr wrap="square" lIns="0" tIns="0" rIns="0" bIns="0" rtlCol="0" anchor="ctr"/>
          <a:lstStyle/>
          <a:p>
            <a:pPr marL="0" indent="0">
              <a:lnSpc>
                <a:spcPct val="140000"/>
              </a:lnSpc>
              <a:buNone/>
            </a:pPr>
            <a:r>
              <a:rPr lang="en-US" sz="1100" dirty="0">
                <a:solidFill>
                  <a:srgbClr val="5A4E3A"/>
                </a:solidFill>
                <a:latin typeface="Calibri" pitchFamily="34" charset="0"/>
                <a:ea typeface="Calibri" pitchFamily="34" charset="-122"/>
                <a:cs typeface="Calibri" pitchFamily="34" charset="-120"/>
              </a:rPr>
              <a:t>Customer applies the prepaid return label to the sealed box</a:t>
            </a:r>
            <a:endParaRPr lang="en-US" sz="1100" dirty="0"/>
          </a:p>
        </p:txBody>
      </p:sp>
      <p:sp>
        <p:nvSpPr>
          <p:cNvPr id="14" name="Shape 11"/>
          <p:cNvSpPr/>
          <p:nvPr/>
        </p:nvSpPr>
        <p:spPr>
          <a:xfrm>
            <a:off x="3566160" y="2468880"/>
            <a:ext cx="2560320" cy="2011680"/>
          </a:xfrm>
          <a:prstGeom prst="rect">
            <a:avLst/>
          </a:prstGeom>
          <a:solidFill>
            <a:srgbClr val="F7F3EC"/>
          </a:solidFill>
          <a:ln/>
          <a:effectLst>
            <a:outerShdw blurRad="76200" dist="25400" dir="8100000" algn="bl" rotWithShape="0">
              <a:srgbClr val="000000">
                <a:alpha val="10000"/>
              </a:srgbClr>
            </a:outerShdw>
          </a:effectLst>
        </p:spPr>
        <p:txBody>
          <a:bodyPr/>
          <a:lstStyle/>
          <a:p>
            <a:endParaRPr lang="en-US"/>
          </a:p>
        </p:txBody>
      </p:sp>
      <p:sp>
        <p:nvSpPr>
          <p:cNvPr id="15" name="Shape 12"/>
          <p:cNvSpPr/>
          <p:nvPr/>
        </p:nvSpPr>
        <p:spPr>
          <a:xfrm>
            <a:off x="3566160" y="2468880"/>
            <a:ext cx="2560320" cy="45720"/>
          </a:xfrm>
          <a:prstGeom prst="rect">
            <a:avLst/>
          </a:prstGeom>
          <a:solidFill>
            <a:srgbClr val="C9A96E"/>
          </a:solidFill>
          <a:ln/>
        </p:spPr>
        <p:txBody>
          <a:bodyPr/>
          <a:lstStyle/>
          <a:p>
            <a:endParaRPr lang="en-US"/>
          </a:p>
        </p:txBody>
      </p:sp>
      <p:sp>
        <p:nvSpPr>
          <p:cNvPr id="16" name="Shape 13"/>
          <p:cNvSpPr/>
          <p:nvPr/>
        </p:nvSpPr>
        <p:spPr>
          <a:xfrm>
            <a:off x="3749040" y="2697480"/>
            <a:ext cx="411480" cy="411480"/>
          </a:xfrm>
          <a:prstGeom prst="ellipse">
            <a:avLst/>
          </a:prstGeom>
          <a:solidFill>
            <a:srgbClr val="C9A96E"/>
          </a:solidFill>
          <a:ln/>
        </p:spPr>
        <p:txBody>
          <a:bodyPr/>
          <a:lstStyle/>
          <a:p>
            <a:endParaRPr lang="en-US"/>
          </a:p>
        </p:txBody>
      </p:sp>
      <p:sp>
        <p:nvSpPr>
          <p:cNvPr id="17" name="Text 14"/>
          <p:cNvSpPr/>
          <p:nvPr/>
        </p:nvSpPr>
        <p:spPr>
          <a:xfrm>
            <a:off x="3749040" y="2697480"/>
            <a:ext cx="411480" cy="411480"/>
          </a:xfrm>
          <a:prstGeom prst="rect">
            <a:avLst/>
          </a:prstGeom>
          <a:noFill/>
          <a:ln/>
        </p:spPr>
        <p:txBody>
          <a:bodyPr wrap="square" lIns="0" tIns="0" rIns="0" bIns="0" rtlCol="0" anchor="ctr"/>
          <a:lstStyle/>
          <a:p>
            <a:pPr marL="0" indent="0" algn="ctr">
              <a:buNone/>
            </a:pPr>
            <a:r>
              <a:rPr lang="en-US" sz="1400" b="1" dirty="0">
                <a:solidFill>
                  <a:srgbClr val="111827"/>
                </a:solidFill>
                <a:latin typeface="Calibri" pitchFamily="34" charset="0"/>
                <a:ea typeface="Calibri" pitchFamily="34" charset="-122"/>
                <a:cs typeface="Calibri" pitchFamily="34" charset="-120"/>
              </a:rPr>
              <a:t>2</a:t>
            </a:r>
            <a:endParaRPr lang="en-US" sz="1400" dirty="0"/>
          </a:p>
        </p:txBody>
      </p:sp>
      <p:pic>
        <p:nvPicPr>
          <p:cNvPr id="18" name="Image 1" descr="preencoded.png"/>
          <p:cNvPicPr>
            <a:picLocks noChangeAspect="1"/>
          </p:cNvPicPr>
          <p:nvPr/>
        </p:nvPicPr>
        <p:blipFill>
          <a:blip r:embed="rId4"/>
          <a:stretch>
            <a:fillRect/>
          </a:stretch>
        </p:blipFill>
        <p:spPr>
          <a:xfrm>
            <a:off x="4343400" y="2697480"/>
            <a:ext cx="365760" cy="365760"/>
          </a:xfrm>
          <a:prstGeom prst="rect">
            <a:avLst/>
          </a:prstGeom>
        </p:spPr>
      </p:pic>
      <p:sp>
        <p:nvSpPr>
          <p:cNvPr id="19" name="Text 15"/>
          <p:cNvSpPr/>
          <p:nvPr/>
        </p:nvSpPr>
        <p:spPr>
          <a:xfrm>
            <a:off x="3749040" y="3246120"/>
            <a:ext cx="2194560" cy="274320"/>
          </a:xfrm>
          <a:prstGeom prst="rect">
            <a:avLst/>
          </a:prstGeom>
          <a:noFill/>
          <a:ln/>
        </p:spPr>
        <p:txBody>
          <a:bodyPr wrap="square" lIns="0" tIns="0" rIns="0" bIns="0" rtlCol="0" anchor="ctr"/>
          <a:lstStyle/>
          <a:p>
            <a:pPr marL="0" indent="0">
              <a:buNone/>
            </a:pPr>
            <a:r>
              <a:rPr lang="en-US" sz="1300" b="1" dirty="0">
                <a:solidFill>
                  <a:srgbClr val="2A2015"/>
                </a:solidFill>
                <a:latin typeface="Calibri" pitchFamily="34" charset="0"/>
                <a:ea typeface="Calibri" pitchFamily="34" charset="-122"/>
                <a:cs typeface="Calibri" pitchFamily="34" charset="-120"/>
              </a:rPr>
              <a:t>Ship via Carrier</a:t>
            </a:r>
            <a:endParaRPr lang="en-US" sz="1300" dirty="0"/>
          </a:p>
        </p:txBody>
      </p:sp>
      <p:sp>
        <p:nvSpPr>
          <p:cNvPr id="20" name="Text 16"/>
          <p:cNvSpPr/>
          <p:nvPr/>
        </p:nvSpPr>
        <p:spPr>
          <a:xfrm>
            <a:off x="3749040" y="3566160"/>
            <a:ext cx="2194560" cy="640080"/>
          </a:xfrm>
          <a:prstGeom prst="rect">
            <a:avLst/>
          </a:prstGeom>
          <a:noFill/>
          <a:ln/>
        </p:spPr>
        <p:txBody>
          <a:bodyPr wrap="square" lIns="0" tIns="0" rIns="0" bIns="0" rtlCol="0" anchor="ctr"/>
          <a:lstStyle/>
          <a:p>
            <a:pPr marL="0" indent="0">
              <a:lnSpc>
                <a:spcPct val="140000"/>
              </a:lnSpc>
              <a:buNone/>
            </a:pPr>
            <a:r>
              <a:rPr lang="en-US" sz="1100" dirty="0">
                <a:solidFill>
                  <a:srgbClr val="5A4E3A"/>
                </a:solidFill>
                <a:latin typeface="Calibri" pitchFamily="34" charset="0"/>
                <a:ea typeface="Calibri" pitchFamily="34" charset="-122"/>
                <a:cs typeface="Calibri" pitchFamily="34" charset="-120"/>
              </a:rPr>
              <a:t>Drop off at carrier location or schedule a pickup</a:t>
            </a:r>
            <a:endParaRPr lang="en-US" sz="1100" dirty="0"/>
          </a:p>
        </p:txBody>
      </p:sp>
      <p:sp>
        <p:nvSpPr>
          <p:cNvPr id="21" name="Shape 17"/>
          <p:cNvSpPr/>
          <p:nvPr/>
        </p:nvSpPr>
        <p:spPr>
          <a:xfrm>
            <a:off x="6400800" y="2468880"/>
            <a:ext cx="2560320" cy="2011680"/>
          </a:xfrm>
          <a:prstGeom prst="rect">
            <a:avLst/>
          </a:prstGeom>
          <a:solidFill>
            <a:srgbClr val="F7F3EC"/>
          </a:solidFill>
          <a:ln/>
          <a:effectLst>
            <a:outerShdw blurRad="76200" dist="25400" dir="8100000" algn="bl" rotWithShape="0">
              <a:srgbClr val="000000">
                <a:alpha val="10000"/>
              </a:srgbClr>
            </a:outerShdw>
          </a:effectLst>
        </p:spPr>
        <p:txBody>
          <a:bodyPr/>
          <a:lstStyle/>
          <a:p>
            <a:endParaRPr lang="en-US"/>
          </a:p>
        </p:txBody>
      </p:sp>
      <p:sp>
        <p:nvSpPr>
          <p:cNvPr id="22" name="Shape 18"/>
          <p:cNvSpPr/>
          <p:nvPr/>
        </p:nvSpPr>
        <p:spPr>
          <a:xfrm>
            <a:off x="6400800" y="2468880"/>
            <a:ext cx="2560320" cy="45720"/>
          </a:xfrm>
          <a:prstGeom prst="rect">
            <a:avLst/>
          </a:prstGeom>
          <a:solidFill>
            <a:srgbClr val="C9A96E"/>
          </a:solidFill>
          <a:ln/>
        </p:spPr>
        <p:txBody>
          <a:bodyPr/>
          <a:lstStyle/>
          <a:p>
            <a:endParaRPr lang="en-US"/>
          </a:p>
        </p:txBody>
      </p:sp>
      <p:sp>
        <p:nvSpPr>
          <p:cNvPr id="23" name="Shape 19"/>
          <p:cNvSpPr/>
          <p:nvPr/>
        </p:nvSpPr>
        <p:spPr>
          <a:xfrm>
            <a:off x="6583680" y="2697480"/>
            <a:ext cx="411480" cy="411480"/>
          </a:xfrm>
          <a:prstGeom prst="ellipse">
            <a:avLst/>
          </a:prstGeom>
          <a:solidFill>
            <a:srgbClr val="C9A96E"/>
          </a:solidFill>
          <a:ln/>
        </p:spPr>
        <p:txBody>
          <a:bodyPr/>
          <a:lstStyle/>
          <a:p>
            <a:endParaRPr lang="en-US"/>
          </a:p>
        </p:txBody>
      </p:sp>
      <p:sp>
        <p:nvSpPr>
          <p:cNvPr id="24" name="Text 20"/>
          <p:cNvSpPr/>
          <p:nvPr/>
        </p:nvSpPr>
        <p:spPr>
          <a:xfrm>
            <a:off x="6583680" y="2697480"/>
            <a:ext cx="411480" cy="411480"/>
          </a:xfrm>
          <a:prstGeom prst="rect">
            <a:avLst/>
          </a:prstGeom>
          <a:noFill/>
          <a:ln/>
        </p:spPr>
        <p:txBody>
          <a:bodyPr wrap="square" lIns="0" tIns="0" rIns="0" bIns="0" rtlCol="0" anchor="ctr"/>
          <a:lstStyle/>
          <a:p>
            <a:pPr marL="0" indent="0" algn="ctr">
              <a:buNone/>
            </a:pPr>
            <a:r>
              <a:rPr lang="en-US" sz="1400" b="1" dirty="0">
                <a:solidFill>
                  <a:srgbClr val="111827"/>
                </a:solidFill>
                <a:latin typeface="Calibri" pitchFamily="34" charset="0"/>
                <a:ea typeface="Calibri" pitchFamily="34" charset="-122"/>
                <a:cs typeface="Calibri" pitchFamily="34" charset="-120"/>
              </a:rPr>
              <a:t>3</a:t>
            </a:r>
            <a:endParaRPr lang="en-US" sz="1400" dirty="0"/>
          </a:p>
        </p:txBody>
      </p:sp>
      <p:pic>
        <p:nvPicPr>
          <p:cNvPr id="25" name="Image 2" descr="preencoded.png"/>
          <p:cNvPicPr>
            <a:picLocks noChangeAspect="1"/>
          </p:cNvPicPr>
          <p:nvPr/>
        </p:nvPicPr>
        <p:blipFill>
          <a:blip r:embed="rId5"/>
          <a:stretch>
            <a:fillRect/>
          </a:stretch>
        </p:blipFill>
        <p:spPr>
          <a:xfrm>
            <a:off x="7178040" y="2697480"/>
            <a:ext cx="365760" cy="365760"/>
          </a:xfrm>
          <a:prstGeom prst="rect">
            <a:avLst/>
          </a:prstGeom>
        </p:spPr>
      </p:pic>
      <p:sp>
        <p:nvSpPr>
          <p:cNvPr id="26" name="Text 21"/>
          <p:cNvSpPr/>
          <p:nvPr/>
        </p:nvSpPr>
        <p:spPr>
          <a:xfrm>
            <a:off x="6583680" y="3246120"/>
            <a:ext cx="2194560" cy="274320"/>
          </a:xfrm>
          <a:prstGeom prst="rect">
            <a:avLst/>
          </a:prstGeom>
          <a:noFill/>
          <a:ln/>
        </p:spPr>
        <p:txBody>
          <a:bodyPr wrap="square" lIns="0" tIns="0" rIns="0" bIns="0" rtlCol="0" anchor="ctr"/>
          <a:lstStyle/>
          <a:p>
            <a:pPr marL="0" indent="0">
              <a:buNone/>
            </a:pPr>
            <a:r>
              <a:rPr lang="en-US" sz="1300" b="1" dirty="0">
                <a:solidFill>
                  <a:srgbClr val="2A2015"/>
                </a:solidFill>
                <a:latin typeface="Calibri" pitchFamily="34" charset="0"/>
                <a:ea typeface="Calibri" pitchFamily="34" charset="-122"/>
                <a:cs typeface="Calibri" pitchFamily="34" charset="-120"/>
              </a:rPr>
              <a:t>Rempla Receives</a:t>
            </a:r>
            <a:endParaRPr lang="en-US" sz="1300" dirty="0"/>
          </a:p>
        </p:txBody>
      </p:sp>
      <p:sp>
        <p:nvSpPr>
          <p:cNvPr id="27" name="Text 22"/>
          <p:cNvSpPr/>
          <p:nvPr/>
        </p:nvSpPr>
        <p:spPr>
          <a:xfrm>
            <a:off x="6583680" y="3566160"/>
            <a:ext cx="2194560" cy="640080"/>
          </a:xfrm>
          <a:prstGeom prst="rect">
            <a:avLst/>
          </a:prstGeom>
          <a:noFill/>
          <a:ln/>
        </p:spPr>
        <p:txBody>
          <a:bodyPr wrap="square" lIns="0" tIns="0" rIns="0" bIns="0" rtlCol="0" anchor="ctr"/>
          <a:lstStyle/>
          <a:p>
            <a:pPr marL="0" indent="0">
              <a:lnSpc>
                <a:spcPct val="140000"/>
              </a:lnSpc>
              <a:buNone/>
            </a:pPr>
            <a:r>
              <a:rPr lang="en-US" sz="1100" dirty="0">
                <a:solidFill>
                  <a:srgbClr val="5A4E3A"/>
                </a:solidFill>
                <a:latin typeface="Calibri" pitchFamily="34" charset="0"/>
                <a:ea typeface="Calibri" pitchFamily="34" charset="-122"/>
                <a:cs typeface="Calibri" pitchFamily="34" charset="-120"/>
              </a:rPr>
              <a:t>Box arrives at secure facility, seal integrity is verified</a:t>
            </a:r>
            <a:endParaRPr lang="en-US" sz="1100" dirty="0"/>
          </a:p>
        </p:txBody>
      </p:sp>
      <p:sp>
        <p:nvSpPr>
          <p:cNvPr id="28" name="Text 23"/>
          <p:cNvSpPr/>
          <p:nvPr/>
        </p:nvSpPr>
        <p:spPr>
          <a:xfrm>
            <a:off x="731520" y="4663440"/>
            <a:ext cx="7315200" cy="274320"/>
          </a:xfrm>
          <a:prstGeom prst="rect">
            <a:avLst/>
          </a:prstGeom>
          <a:noFill/>
          <a:ln/>
        </p:spPr>
        <p:txBody>
          <a:bodyPr wrap="square" lIns="0" tIns="0" rIns="0" bIns="0" rtlCol="0" anchor="ctr"/>
          <a:lstStyle/>
          <a:p>
            <a:pPr marL="0" indent="0">
              <a:buNone/>
            </a:pPr>
            <a:r>
              <a:rPr lang="en-US" sz="1100" i="1" dirty="0">
                <a:solidFill>
                  <a:srgbClr val="9A8C78"/>
                </a:solidFill>
                <a:latin typeface="Calibri" pitchFamily="34" charset="0"/>
                <a:ea typeface="Calibri" pitchFamily="34" charset="-122"/>
                <a:cs typeface="Calibri" pitchFamily="34" charset="-120"/>
              </a:rPr>
              <a:t>Customers receive real-time tracking updates via the Rempla dashboard and email notifications.</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1182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96E"/>
          </a:solidFill>
          <a:ln/>
        </p:spPr>
        <p:txBody>
          <a:bodyPr/>
          <a:lstStyle/>
          <a:p>
            <a:endParaRPr lang="en-US"/>
          </a:p>
        </p:txBody>
      </p:sp>
      <p:sp>
        <p:nvSpPr>
          <p:cNvPr id="3" name="Shape 1"/>
          <p:cNvSpPr/>
          <p:nvPr/>
        </p:nvSpPr>
        <p:spPr>
          <a:xfrm>
            <a:off x="731520" y="365760"/>
            <a:ext cx="1005840" cy="274320"/>
          </a:xfrm>
          <a:prstGeom prst="rect">
            <a:avLst/>
          </a:prstGeom>
          <a:solidFill>
            <a:srgbClr val="C9A96E"/>
          </a:solidFill>
          <a:ln/>
        </p:spPr>
        <p:txBody>
          <a:bodyPr/>
          <a:lstStyle/>
          <a:p>
            <a:endParaRPr lang="en-US"/>
          </a:p>
        </p:txBody>
      </p:sp>
      <p:sp>
        <p:nvSpPr>
          <p:cNvPr id="4" name="Text 2"/>
          <p:cNvSpPr/>
          <p:nvPr/>
        </p:nvSpPr>
        <p:spPr>
          <a:xfrm>
            <a:off x="731520" y="365760"/>
            <a:ext cx="1005840" cy="274320"/>
          </a:xfrm>
          <a:prstGeom prst="rect">
            <a:avLst/>
          </a:prstGeom>
          <a:noFill/>
          <a:ln/>
        </p:spPr>
        <p:txBody>
          <a:bodyPr wrap="square" lIns="0" tIns="0" rIns="0" bIns="0" rtlCol="0" anchor="ctr"/>
          <a:lstStyle/>
          <a:p>
            <a:pPr marL="0" indent="0" algn="ctr">
              <a:buNone/>
            </a:pPr>
            <a:r>
              <a:rPr lang="en-US" sz="1000" b="1" kern="0" spc="300" dirty="0">
                <a:solidFill>
                  <a:srgbClr val="111827"/>
                </a:solidFill>
                <a:latin typeface="Calibri" pitchFamily="34" charset="0"/>
                <a:ea typeface="Calibri" pitchFamily="34" charset="-122"/>
                <a:cs typeface="Calibri" pitchFamily="34" charset="-120"/>
              </a:rPr>
              <a:t>STEP 5</a:t>
            </a:r>
            <a:endParaRPr lang="en-US" sz="1000" dirty="0"/>
          </a:p>
        </p:txBody>
      </p:sp>
      <p:sp>
        <p:nvSpPr>
          <p:cNvPr id="5" name="Text 3"/>
          <p:cNvSpPr/>
          <p:nvPr/>
        </p:nvSpPr>
        <p:spPr>
          <a:xfrm>
            <a:off x="731520" y="777240"/>
            <a:ext cx="7315200" cy="548640"/>
          </a:xfrm>
          <a:prstGeom prst="rect">
            <a:avLst/>
          </a:prstGeom>
          <a:noFill/>
          <a:ln/>
        </p:spPr>
        <p:txBody>
          <a:bodyPr wrap="square" lIns="0" tIns="0" rIns="0" bIns="0" rtlCol="0" anchor="ctr"/>
          <a:lstStyle/>
          <a:p>
            <a:pPr marL="0" indent="0">
              <a:buNone/>
            </a:pPr>
            <a:r>
              <a:rPr lang="en-US" sz="2800" dirty="0">
                <a:solidFill>
                  <a:srgbClr val="FFFFFF"/>
                </a:solidFill>
                <a:latin typeface="Georgia" pitchFamily="34" charset="0"/>
                <a:ea typeface="Georgia" pitchFamily="34" charset="-122"/>
                <a:cs typeface="Georgia" pitchFamily="34" charset="-120"/>
              </a:rPr>
              <a:t>Secure Vault Storage</a:t>
            </a:r>
            <a:endParaRPr lang="en-US" sz="2800" dirty="0"/>
          </a:p>
        </p:txBody>
      </p:sp>
      <p:sp>
        <p:nvSpPr>
          <p:cNvPr id="6" name="Text 4"/>
          <p:cNvSpPr/>
          <p:nvPr/>
        </p:nvSpPr>
        <p:spPr>
          <a:xfrm>
            <a:off x="731520" y="1417320"/>
            <a:ext cx="7680960" cy="731520"/>
          </a:xfrm>
          <a:prstGeom prst="rect">
            <a:avLst/>
          </a:prstGeom>
          <a:noFill/>
          <a:ln/>
        </p:spPr>
        <p:txBody>
          <a:bodyPr wrap="square" lIns="0" tIns="0" rIns="0" bIns="0" rtlCol="0" anchor="ctr"/>
          <a:lstStyle/>
          <a:p>
            <a:pPr marL="0" indent="0">
              <a:lnSpc>
                <a:spcPct val="150000"/>
              </a:lnSpc>
              <a:buNone/>
            </a:pPr>
            <a:r>
              <a:rPr lang="en-US" sz="1300" dirty="0">
                <a:solidFill>
                  <a:srgbClr val="E8D5B0"/>
                </a:solidFill>
                <a:latin typeface="Calibri" pitchFamily="34" charset="0"/>
                <a:ea typeface="Calibri" pitchFamily="34" charset="-122"/>
                <a:cs typeface="Calibri" pitchFamily="34" charset="-120"/>
              </a:rPr>
              <a:t>Once the sealed box arrives and its seal is verified, it enters Rempla's climate-controlled vault. The box will never be opened until the designated beneficiary receives it at the appointed time.</a:t>
            </a:r>
            <a:endParaRPr lang="en-US" sz="1300" dirty="0"/>
          </a:p>
        </p:txBody>
      </p:sp>
      <p:sp>
        <p:nvSpPr>
          <p:cNvPr id="7" name="Shape 5"/>
          <p:cNvSpPr/>
          <p:nvPr/>
        </p:nvSpPr>
        <p:spPr>
          <a:xfrm>
            <a:off x="731520" y="2377440"/>
            <a:ext cx="3749040" cy="1051560"/>
          </a:xfrm>
          <a:prstGeom prst="rect">
            <a:avLst/>
          </a:prstGeom>
          <a:solidFill>
            <a:srgbClr val="1A2235"/>
          </a:solidFill>
          <a:ln w="6350">
            <a:solidFill>
              <a:srgbClr val="C9A96E"/>
            </a:solidFill>
            <a:prstDash val="solid"/>
          </a:ln>
        </p:spPr>
        <p:txBody>
          <a:bodyPr/>
          <a:lstStyle/>
          <a:p>
            <a:endParaRPr lang="en-US"/>
          </a:p>
        </p:txBody>
      </p:sp>
      <p:pic>
        <p:nvPicPr>
          <p:cNvPr id="8" name="Image 0" descr="preencoded.png"/>
          <p:cNvPicPr>
            <a:picLocks noChangeAspect="1"/>
          </p:cNvPicPr>
          <p:nvPr/>
        </p:nvPicPr>
        <p:blipFill>
          <a:blip r:embed="rId3"/>
          <a:stretch>
            <a:fillRect/>
          </a:stretch>
        </p:blipFill>
        <p:spPr>
          <a:xfrm>
            <a:off x="960120" y="2651760"/>
            <a:ext cx="365760" cy="365760"/>
          </a:xfrm>
          <a:prstGeom prst="rect">
            <a:avLst/>
          </a:prstGeom>
        </p:spPr>
      </p:pic>
      <p:sp>
        <p:nvSpPr>
          <p:cNvPr id="9" name="Text 6"/>
          <p:cNvSpPr/>
          <p:nvPr/>
        </p:nvSpPr>
        <p:spPr>
          <a:xfrm>
            <a:off x="1463040" y="2514600"/>
            <a:ext cx="2743200" cy="320040"/>
          </a:xfrm>
          <a:prstGeom prst="rect">
            <a:avLst/>
          </a:prstGeom>
          <a:noFill/>
          <a:ln/>
        </p:spPr>
        <p:txBody>
          <a:bodyPr wrap="square" lIns="0" tIns="0" rIns="0" bIns="0" rtlCol="0" anchor="ctr"/>
          <a:lstStyle/>
          <a:p>
            <a:pPr marL="0" indent="0">
              <a:buNone/>
            </a:pPr>
            <a:r>
              <a:rPr lang="en-US" sz="1300" b="1" dirty="0">
                <a:solidFill>
                  <a:srgbClr val="C9A96E"/>
                </a:solidFill>
                <a:latin typeface="Calibri" pitchFamily="34" charset="0"/>
                <a:ea typeface="Calibri" pitchFamily="34" charset="-122"/>
                <a:cs typeface="Calibri" pitchFamily="34" charset="-120"/>
              </a:rPr>
              <a:t>Climate-Controlled</a:t>
            </a:r>
            <a:endParaRPr lang="en-US" sz="1300" dirty="0"/>
          </a:p>
        </p:txBody>
      </p:sp>
      <p:sp>
        <p:nvSpPr>
          <p:cNvPr id="10" name="Text 7"/>
          <p:cNvSpPr/>
          <p:nvPr/>
        </p:nvSpPr>
        <p:spPr>
          <a:xfrm>
            <a:off x="1463040" y="2834640"/>
            <a:ext cx="2743200" cy="457200"/>
          </a:xfrm>
          <a:prstGeom prst="rect">
            <a:avLst/>
          </a:prstGeom>
          <a:noFill/>
          <a:ln/>
        </p:spPr>
        <p:txBody>
          <a:bodyPr wrap="square" lIns="0" tIns="0" rIns="0" bIns="0" rtlCol="0" anchor="ctr"/>
          <a:lstStyle/>
          <a:p>
            <a:pPr marL="0" indent="0">
              <a:lnSpc>
                <a:spcPct val="130000"/>
              </a:lnSpc>
              <a:buNone/>
            </a:pPr>
            <a:r>
              <a:rPr lang="en-US" sz="1100" dirty="0">
                <a:solidFill>
                  <a:srgbClr val="E8D5B0"/>
                </a:solidFill>
                <a:latin typeface="Calibri" pitchFamily="34" charset="0"/>
                <a:ea typeface="Calibri" pitchFamily="34" charset="-122"/>
                <a:cs typeface="Calibri" pitchFamily="34" charset="-120"/>
              </a:rPr>
              <a:t>Temperature and humidity maintained to preserve all contents indefinitely</a:t>
            </a:r>
            <a:endParaRPr lang="en-US" sz="1100" dirty="0"/>
          </a:p>
        </p:txBody>
      </p:sp>
      <p:sp>
        <p:nvSpPr>
          <p:cNvPr id="11" name="Shape 8"/>
          <p:cNvSpPr/>
          <p:nvPr/>
        </p:nvSpPr>
        <p:spPr>
          <a:xfrm>
            <a:off x="4846320" y="2377440"/>
            <a:ext cx="3749040" cy="1051560"/>
          </a:xfrm>
          <a:prstGeom prst="rect">
            <a:avLst/>
          </a:prstGeom>
          <a:solidFill>
            <a:srgbClr val="1A2235"/>
          </a:solidFill>
          <a:ln w="6350">
            <a:solidFill>
              <a:srgbClr val="C9A96E"/>
            </a:solidFill>
            <a:prstDash val="solid"/>
          </a:ln>
        </p:spPr>
        <p:txBody>
          <a:bodyPr/>
          <a:lstStyle/>
          <a:p>
            <a:endParaRPr lang="en-US"/>
          </a:p>
        </p:txBody>
      </p:sp>
      <p:pic>
        <p:nvPicPr>
          <p:cNvPr id="12" name="Image 1" descr="preencoded.png"/>
          <p:cNvPicPr>
            <a:picLocks noChangeAspect="1"/>
          </p:cNvPicPr>
          <p:nvPr/>
        </p:nvPicPr>
        <p:blipFill>
          <a:blip r:embed="rId4"/>
          <a:stretch>
            <a:fillRect/>
          </a:stretch>
        </p:blipFill>
        <p:spPr>
          <a:xfrm>
            <a:off x="5074920" y="2651760"/>
            <a:ext cx="365760" cy="365760"/>
          </a:xfrm>
          <a:prstGeom prst="rect">
            <a:avLst/>
          </a:prstGeom>
        </p:spPr>
      </p:pic>
      <p:sp>
        <p:nvSpPr>
          <p:cNvPr id="13" name="Text 9"/>
          <p:cNvSpPr/>
          <p:nvPr/>
        </p:nvSpPr>
        <p:spPr>
          <a:xfrm>
            <a:off x="5577840" y="2514600"/>
            <a:ext cx="2743200" cy="320040"/>
          </a:xfrm>
          <a:prstGeom prst="rect">
            <a:avLst/>
          </a:prstGeom>
          <a:noFill/>
          <a:ln/>
        </p:spPr>
        <p:txBody>
          <a:bodyPr wrap="square" lIns="0" tIns="0" rIns="0" bIns="0" rtlCol="0" anchor="ctr"/>
          <a:lstStyle/>
          <a:p>
            <a:pPr marL="0" indent="0">
              <a:buNone/>
            </a:pPr>
            <a:r>
              <a:rPr lang="en-US" sz="1300" b="1" dirty="0">
                <a:solidFill>
                  <a:srgbClr val="C9A96E"/>
                </a:solidFill>
                <a:latin typeface="Calibri" pitchFamily="34" charset="0"/>
                <a:ea typeface="Calibri" pitchFamily="34" charset="-122"/>
                <a:cs typeface="Calibri" pitchFamily="34" charset="-120"/>
              </a:rPr>
              <a:t>Tamper Monitoring</a:t>
            </a:r>
            <a:endParaRPr lang="en-US" sz="1300" dirty="0"/>
          </a:p>
        </p:txBody>
      </p:sp>
      <p:sp>
        <p:nvSpPr>
          <p:cNvPr id="14" name="Text 10"/>
          <p:cNvSpPr/>
          <p:nvPr/>
        </p:nvSpPr>
        <p:spPr>
          <a:xfrm>
            <a:off x="5577840" y="2834640"/>
            <a:ext cx="2743200" cy="457200"/>
          </a:xfrm>
          <a:prstGeom prst="rect">
            <a:avLst/>
          </a:prstGeom>
          <a:noFill/>
          <a:ln/>
        </p:spPr>
        <p:txBody>
          <a:bodyPr wrap="square" lIns="0" tIns="0" rIns="0" bIns="0" rtlCol="0" anchor="ctr"/>
          <a:lstStyle/>
          <a:p>
            <a:pPr marL="0" indent="0">
              <a:lnSpc>
                <a:spcPct val="130000"/>
              </a:lnSpc>
              <a:buNone/>
            </a:pPr>
            <a:r>
              <a:rPr lang="en-US" sz="1100" dirty="0">
                <a:solidFill>
                  <a:srgbClr val="E8D5B0"/>
                </a:solidFill>
                <a:latin typeface="Calibri" pitchFamily="34" charset="0"/>
                <a:ea typeface="Calibri" pitchFamily="34" charset="-122"/>
                <a:cs typeface="Calibri" pitchFamily="34" charset="-120"/>
              </a:rPr>
              <a:t>Seal integrity is verified on arrival and maintained throughout storage</a:t>
            </a:r>
            <a:endParaRPr lang="en-US" sz="1100" dirty="0"/>
          </a:p>
        </p:txBody>
      </p:sp>
      <p:sp>
        <p:nvSpPr>
          <p:cNvPr id="15" name="Shape 11"/>
          <p:cNvSpPr/>
          <p:nvPr/>
        </p:nvSpPr>
        <p:spPr>
          <a:xfrm>
            <a:off x="731520" y="3611880"/>
            <a:ext cx="3749040" cy="1051560"/>
          </a:xfrm>
          <a:prstGeom prst="rect">
            <a:avLst/>
          </a:prstGeom>
          <a:solidFill>
            <a:srgbClr val="1A2235"/>
          </a:solidFill>
          <a:ln w="6350">
            <a:solidFill>
              <a:srgbClr val="C9A96E"/>
            </a:solidFill>
            <a:prstDash val="solid"/>
          </a:ln>
        </p:spPr>
        <p:txBody>
          <a:bodyPr/>
          <a:lstStyle/>
          <a:p>
            <a:endParaRPr lang="en-US"/>
          </a:p>
        </p:txBody>
      </p:sp>
      <p:pic>
        <p:nvPicPr>
          <p:cNvPr id="16" name="Image 2" descr="preencoded.png"/>
          <p:cNvPicPr>
            <a:picLocks noChangeAspect="1"/>
          </p:cNvPicPr>
          <p:nvPr/>
        </p:nvPicPr>
        <p:blipFill>
          <a:blip r:embed="rId5"/>
          <a:stretch>
            <a:fillRect/>
          </a:stretch>
        </p:blipFill>
        <p:spPr>
          <a:xfrm>
            <a:off x="960120" y="3886200"/>
            <a:ext cx="365760" cy="365760"/>
          </a:xfrm>
          <a:prstGeom prst="rect">
            <a:avLst/>
          </a:prstGeom>
        </p:spPr>
      </p:pic>
      <p:sp>
        <p:nvSpPr>
          <p:cNvPr id="17" name="Text 12"/>
          <p:cNvSpPr/>
          <p:nvPr/>
        </p:nvSpPr>
        <p:spPr>
          <a:xfrm>
            <a:off x="1463040" y="3749040"/>
            <a:ext cx="2743200" cy="320040"/>
          </a:xfrm>
          <a:prstGeom prst="rect">
            <a:avLst/>
          </a:prstGeom>
          <a:noFill/>
          <a:ln/>
        </p:spPr>
        <p:txBody>
          <a:bodyPr wrap="square" lIns="0" tIns="0" rIns="0" bIns="0" rtlCol="0" anchor="ctr"/>
          <a:lstStyle/>
          <a:p>
            <a:pPr marL="0" indent="0">
              <a:buNone/>
            </a:pPr>
            <a:r>
              <a:rPr lang="en-US" sz="1300" b="1" dirty="0">
                <a:solidFill>
                  <a:srgbClr val="C9A96E"/>
                </a:solidFill>
                <a:latin typeface="Calibri" pitchFamily="34" charset="0"/>
                <a:ea typeface="Calibri" pitchFamily="34" charset="-122"/>
                <a:cs typeface="Calibri" pitchFamily="34" charset="-120"/>
              </a:rPr>
              <a:t>Legal Bailment</a:t>
            </a:r>
            <a:endParaRPr lang="en-US" sz="1300" dirty="0"/>
          </a:p>
        </p:txBody>
      </p:sp>
      <p:sp>
        <p:nvSpPr>
          <p:cNvPr id="18" name="Text 13"/>
          <p:cNvSpPr/>
          <p:nvPr/>
        </p:nvSpPr>
        <p:spPr>
          <a:xfrm>
            <a:off x="1463040" y="4069080"/>
            <a:ext cx="2743200" cy="457200"/>
          </a:xfrm>
          <a:prstGeom prst="rect">
            <a:avLst/>
          </a:prstGeom>
          <a:noFill/>
          <a:ln/>
        </p:spPr>
        <p:txBody>
          <a:bodyPr wrap="square" lIns="0" tIns="0" rIns="0" bIns="0" rtlCol="0" anchor="ctr"/>
          <a:lstStyle/>
          <a:p>
            <a:pPr marL="0" indent="0">
              <a:lnSpc>
                <a:spcPct val="130000"/>
              </a:lnSpc>
              <a:buNone/>
            </a:pPr>
            <a:r>
              <a:rPr lang="en-US" sz="1100" dirty="0">
                <a:solidFill>
                  <a:srgbClr val="E8D5B0"/>
                </a:solidFill>
                <a:latin typeface="Calibri" pitchFamily="34" charset="0"/>
                <a:ea typeface="Calibri" pitchFamily="34" charset="-122"/>
                <a:cs typeface="Calibri" pitchFamily="34" charset="-120"/>
              </a:rPr>
              <a:t>Items held under bailment agreement — removed from estate, Rempla retains custody after death</a:t>
            </a:r>
            <a:endParaRPr lang="en-US" sz="1100" dirty="0"/>
          </a:p>
        </p:txBody>
      </p:sp>
      <p:sp>
        <p:nvSpPr>
          <p:cNvPr id="19" name="Shape 14"/>
          <p:cNvSpPr/>
          <p:nvPr/>
        </p:nvSpPr>
        <p:spPr>
          <a:xfrm>
            <a:off x="4846320" y="3611880"/>
            <a:ext cx="3749040" cy="1051560"/>
          </a:xfrm>
          <a:prstGeom prst="rect">
            <a:avLst/>
          </a:prstGeom>
          <a:solidFill>
            <a:srgbClr val="1A2235"/>
          </a:solidFill>
          <a:ln w="6350">
            <a:solidFill>
              <a:srgbClr val="C9A96E"/>
            </a:solidFill>
            <a:prstDash val="solid"/>
          </a:ln>
        </p:spPr>
        <p:txBody>
          <a:bodyPr/>
          <a:lstStyle/>
          <a:p>
            <a:endParaRPr lang="en-US"/>
          </a:p>
        </p:txBody>
      </p:sp>
      <p:pic>
        <p:nvPicPr>
          <p:cNvPr id="20" name="Image 3" descr="preencoded.png"/>
          <p:cNvPicPr>
            <a:picLocks noChangeAspect="1"/>
          </p:cNvPicPr>
          <p:nvPr/>
        </p:nvPicPr>
        <p:blipFill>
          <a:blip r:embed="rId6"/>
          <a:stretch>
            <a:fillRect/>
          </a:stretch>
        </p:blipFill>
        <p:spPr>
          <a:xfrm>
            <a:off x="5074920" y="3886200"/>
            <a:ext cx="365760" cy="365760"/>
          </a:xfrm>
          <a:prstGeom prst="rect">
            <a:avLst/>
          </a:prstGeom>
        </p:spPr>
      </p:pic>
      <p:sp>
        <p:nvSpPr>
          <p:cNvPr id="21" name="Text 15"/>
          <p:cNvSpPr/>
          <p:nvPr/>
        </p:nvSpPr>
        <p:spPr>
          <a:xfrm>
            <a:off x="5577840" y="3749040"/>
            <a:ext cx="2743200" cy="320040"/>
          </a:xfrm>
          <a:prstGeom prst="rect">
            <a:avLst/>
          </a:prstGeom>
          <a:noFill/>
          <a:ln/>
        </p:spPr>
        <p:txBody>
          <a:bodyPr wrap="square" lIns="0" tIns="0" rIns="0" bIns="0" rtlCol="0" anchor="ctr"/>
          <a:lstStyle/>
          <a:p>
            <a:pPr marL="0" indent="0">
              <a:buNone/>
            </a:pPr>
            <a:r>
              <a:rPr lang="en-US" sz="1300" b="1" dirty="0">
                <a:solidFill>
                  <a:srgbClr val="C9A96E"/>
                </a:solidFill>
                <a:latin typeface="Calibri" pitchFamily="34" charset="0"/>
                <a:ea typeface="Calibri" pitchFamily="34" charset="-122"/>
                <a:cs typeface="Calibri" pitchFamily="34" charset="-120"/>
              </a:rPr>
              <a:t>Never Opened</a:t>
            </a:r>
            <a:endParaRPr lang="en-US" sz="1300" dirty="0"/>
          </a:p>
        </p:txBody>
      </p:sp>
      <p:sp>
        <p:nvSpPr>
          <p:cNvPr id="22" name="Text 16"/>
          <p:cNvSpPr/>
          <p:nvPr/>
        </p:nvSpPr>
        <p:spPr>
          <a:xfrm>
            <a:off x="5577840" y="4069080"/>
            <a:ext cx="2743200" cy="457200"/>
          </a:xfrm>
          <a:prstGeom prst="rect">
            <a:avLst/>
          </a:prstGeom>
          <a:noFill/>
          <a:ln/>
        </p:spPr>
        <p:txBody>
          <a:bodyPr wrap="square" lIns="0" tIns="0" rIns="0" bIns="0" rtlCol="0" anchor="ctr"/>
          <a:lstStyle/>
          <a:p>
            <a:pPr marL="0" indent="0">
              <a:lnSpc>
                <a:spcPct val="130000"/>
              </a:lnSpc>
              <a:buNone/>
            </a:pPr>
            <a:r>
              <a:rPr lang="en-US" sz="1100" dirty="0">
                <a:solidFill>
                  <a:srgbClr val="E8D5B0"/>
                </a:solidFill>
                <a:latin typeface="Calibri" pitchFamily="34" charset="0"/>
                <a:ea typeface="Calibri" pitchFamily="34" charset="-122"/>
                <a:cs typeface="Calibri" pitchFamily="34" charset="-120"/>
              </a:rPr>
              <a:t>Box remains sealed from the moment the customer closes it until beneficiary receipt</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17</TotalTime>
  <Words>1741</Words>
  <Application>Microsoft Office PowerPoint</Application>
  <PresentationFormat>On-screen Show (16:9)</PresentationFormat>
  <Paragraphs>239</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Vault Box Process — Internal Overview</dc:title>
  <dc:subject>PptxGenJS Presentation</dc:subject>
  <dc:creator>Rempla</dc:creator>
  <cp:lastModifiedBy>Matthew Kelly</cp:lastModifiedBy>
  <cp:revision>4</cp:revision>
  <dcterms:created xsi:type="dcterms:W3CDTF">2026-03-28T14:38:35Z</dcterms:created>
  <dcterms:modified xsi:type="dcterms:W3CDTF">2026-03-31T14:02:25Z</dcterms:modified>
</cp:coreProperties>
</file>